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69"/>
  </p:notesMasterIdLst>
  <p:sldIdLst>
    <p:sldId id="256" r:id="rId2"/>
    <p:sldId id="330" r:id="rId3"/>
    <p:sldId id="257" r:id="rId4"/>
    <p:sldId id="258" r:id="rId5"/>
    <p:sldId id="259" r:id="rId6"/>
    <p:sldId id="293" r:id="rId7"/>
    <p:sldId id="260" r:id="rId8"/>
    <p:sldId id="261" r:id="rId9"/>
    <p:sldId id="262" r:id="rId10"/>
    <p:sldId id="263" r:id="rId11"/>
    <p:sldId id="264" r:id="rId12"/>
    <p:sldId id="265" r:id="rId13"/>
    <p:sldId id="267" r:id="rId14"/>
    <p:sldId id="266" r:id="rId15"/>
    <p:sldId id="268" r:id="rId16"/>
    <p:sldId id="269" r:id="rId17"/>
    <p:sldId id="270" r:id="rId18"/>
    <p:sldId id="271" r:id="rId19"/>
    <p:sldId id="273" r:id="rId20"/>
    <p:sldId id="274" r:id="rId21"/>
    <p:sldId id="275" r:id="rId22"/>
    <p:sldId id="276" r:id="rId23"/>
    <p:sldId id="277" r:id="rId24"/>
    <p:sldId id="286" r:id="rId25"/>
    <p:sldId id="278" r:id="rId26"/>
    <p:sldId id="287" r:id="rId27"/>
    <p:sldId id="279" r:id="rId28"/>
    <p:sldId id="280" r:id="rId29"/>
    <p:sldId id="288" r:id="rId30"/>
    <p:sldId id="281" r:id="rId31"/>
    <p:sldId id="289" r:id="rId32"/>
    <p:sldId id="282" r:id="rId33"/>
    <p:sldId id="291" r:id="rId34"/>
    <p:sldId id="283" r:id="rId35"/>
    <p:sldId id="292" r:id="rId36"/>
    <p:sldId id="311" r:id="rId37"/>
    <p:sldId id="313" r:id="rId38"/>
    <p:sldId id="284" r:id="rId39"/>
    <p:sldId id="285"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19" r:id="rId56"/>
    <p:sldId id="320" r:id="rId57"/>
    <p:sldId id="309" r:id="rId58"/>
    <p:sldId id="310" r:id="rId59"/>
    <p:sldId id="321" r:id="rId60"/>
    <p:sldId id="322" r:id="rId61"/>
    <p:sldId id="323" r:id="rId62"/>
    <p:sldId id="324" r:id="rId63"/>
    <p:sldId id="325" r:id="rId64"/>
    <p:sldId id="326" r:id="rId65"/>
    <p:sldId id="327" r:id="rId66"/>
    <p:sldId id="328" r:id="rId67"/>
    <p:sldId id="329"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60621"/>
    <a:srgbClr val="1E1E1E"/>
    <a:srgbClr val="383838"/>
    <a:srgbClr val="BE85C5"/>
    <a:srgbClr val="BC45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66" d="100"/>
          <a:sy n="66" d="100"/>
        </p:scale>
        <p:origin x="1238"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8EFF7-BA87-4887-8969-C4CCD2FD300F}" type="datetimeFigureOut">
              <a:rPr lang="en-US" smtClean="0"/>
              <a:t>7/28/2024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5220F-D85E-404F-8BF9-4F053840DDF8}" type="slidenum">
              <a:rPr lang="en-US" smtClean="0"/>
              <a:t>‹#›</a:t>
            </a:fld>
            <a:endParaRPr lang="en-US"/>
          </a:p>
        </p:txBody>
      </p:sp>
    </p:spTree>
    <p:extLst>
      <p:ext uri="{BB962C8B-B14F-4D97-AF65-F5344CB8AC3E}">
        <p14:creationId xmlns:p14="http://schemas.microsoft.com/office/powerpoint/2010/main" val="3696240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536F5E-DA20-4C68-BDA1-042859E60702}"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245984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536F5E-DA20-4C68-BDA1-042859E60702}" type="datetimeFigureOut">
              <a:rPr lang="en-US" smtClean="0"/>
              <a:t>7/28/2024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384531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0536F5E-DA20-4C68-BDA1-042859E60702}"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454736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0536F5E-DA20-4C68-BDA1-042859E60702}"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8924-99A6-4D66-ABCD-7EEB687F59E0}"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5309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536F5E-DA20-4C68-BDA1-042859E60702}"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2824631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0536F5E-DA20-4C68-BDA1-042859E60702}" type="datetimeFigureOut">
              <a:rPr lang="en-US" smtClean="0"/>
              <a:t>7/28/2024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1921021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0536F5E-DA20-4C68-BDA1-042859E60702}" type="datetimeFigureOut">
              <a:rPr lang="en-US" smtClean="0"/>
              <a:t>7/28/2024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3742504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36F5E-DA20-4C68-BDA1-042859E60702}"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1376230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36F5E-DA20-4C68-BDA1-042859E60702}"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136327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0536F5E-DA20-4C68-BDA1-042859E60702}"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256473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536F5E-DA20-4C68-BDA1-042859E60702}"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429029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536F5E-DA20-4C68-BDA1-042859E60702}" type="datetimeFigureOut">
              <a:rPr lang="en-US" smtClean="0"/>
              <a:t>7/28/2024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232857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36F5E-DA20-4C68-BDA1-042859E60702}" type="datetimeFigureOut">
              <a:rPr lang="en-US" smtClean="0"/>
              <a:t>7/28/2024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3595103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0536F5E-DA20-4C68-BDA1-042859E60702}" type="datetimeFigureOut">
              <a:rPr lang="en-US" smtClean="0"/>
              <a:t>7/28/2024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262624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0536F5E-DA20-4C68-BDA1-042859E60702}" type="datetimeFigureOut">
              <a:rPr lang="en-US" smtClean="0"/>
              <a:t>7/28/2024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3086913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0536F5E-DA20-4C68-BDA1-042859E60702}" type="datetimeFigureOut">
              <a:rPr lang="en-US" smtClean="0"/>
              <a:t>7/28/2024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1278066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536F5E-DA20-4C68-BDA1-042859E60702}" type="datetimeFigureOut">
              <a:rPr lang="en-US" smtClean="0"/>
              <a:t>7/28/2024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168924-99A6-4D66-ABCD-7EEB687F59E0}" type="slidenum">
              <a:rPr lang="en-US" smtClean="0"/>
              <a:t>‹#›</a:t>
            </a:fld>
            <a:endParaRPr lang="en-US"/>
          </a:p>
        </p:txBody>
      </p:sp>
    </p:spTree>
    <p:extLst>
      <p:ext uri="{BB962C8B-B14F-4D97-AF65-F5344CB8AC3E}">
        <p14:creationId xmlns:p14="http://schemas.microsoft.com/office/powerpoint/2010/main" val="900681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0536F5E-DA20-4C68-BDA1-042859E60702}" type="datetimeFigureOut">
              <a:rPr lang="en-US" smtClean="0"/>
              <a:t>7/28/2024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9168924-99A6-4D66-ABCD-7EEB687F59E0}" type="slidenum">
              <a:rPr lang="en-US" smtClean="0"/>
              <a:t>‹#›</a:t>
            </a:fld>
            <a:endParaRPr lang="en-US"/>
          </a:p>
        </p:txBody>
      </p:sp>
    </p:spTree>
    <p:extLst>
      <p:ext uri="{BB962C8B-B14F-4D97-AF65-F5344CB8AC3E}">
        <p14:creationId xmlns:p14="http://schemas.microsoft.com/office/powerpoint/2010/main" val="238407117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125.png"/></Relationships>
</file>

<file path=ppt/slides/_rels/slide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image" Target="../media/image133.png"/></Relationships>
</file>

<file path=ppt/slides/_rels/slide4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13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146.png"/><Relationship Id="rId4" Type="http://schemas.openxmlformats.org/officeDocument/2006/relationships/image" Target="../media/image145.png"/></Relationships>
</file>

<file path=ppt/slides/_rels/slide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5" Type="http://schemas.openxmlformats.org/officeDocument/2006/relationships/image" Target="../media/image153.png"/><Relationship Id="rId4" Type="http://schemas.openxmlformats.org/officeDocument/2006/relationships/image" Target="../media/image152.png"/></Relationships>
</file>

<file path=ppt/slides/_rels/slide5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5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xml"/><Relationship Id="rId4" Type="http://schemas.openxmlformats.org/officeDocument/2006/relationships/image" Target="../media/image177.png"/></Relationships>
</file>

<file path=ppt/slides/_rels/slide6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xml"/><Relationship Id="rId4" Type="http://schemas.openxmlformats.org/officeDocument/2006/relationships/image" Target="../media/image1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contenido 2">
            <a:extLst>
              <a:ext uri="{FF2B5EF4-FFF2-40B4-BE49-F238E27FC236}">
                <a16:creationId xmlns:a16="http://schemas.microsoft.com/office/drawing/2014/main" id="{AD4A348B-4F9D-E0A1-F1E7-04C812D38F18}"/>
              </a:ext>
            </a:extLst>
          </p:cNvPr>
          <p:cNvSpPr txBox="1">
            <a:spLocks/>
          </p:cNvSpPr>
          <p:nvPr/>
        </p:nvSpPr>
        <p:spPr>
          <a:xfrm>
            <a:off x="9545780" y="5324949"/>
            <a:ext cx="2646219" cy="15330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marL="36900" algn="l"/>
            <a:r>
              <a:rPr lang="en-US" sz="1800" u="sng" dirty="0"/>
              <a:t>Career</a:t>
            </a:r>
            <a:r>
              <a:rPr lang="en-US" sz="1800" dirty="0"/>
              <a:t>: Software Engineering</a:t>
            </a:r>
          </a:p>
          <a:p>
            <a:pPr marL="36900" algn="l"/>
            <a:r>
              <a:rPr lang="en-US" sz="1800" u="sng" dirty="0"/>
              <a:t>Machine Learning</a:t>
            </a:r>
          </a:p>
          <a:p>
            <a:pPr marL="36900" algn="l"/>
            <a:r>
              <a:rPr lang="en-US" sz="1800" u="sng" dirty="0"/>
              <a:t>Semester</a:t>
            </a:r>
            <a:r>
              <a:rPr lang="en-US" sz="1800" dirty="0"/>
              <a:t>: Summer</a:t>
            </a:r>
          </a:p>
        </p:txBody>
      </p:sp>
      <p:sp>
        <p:nvSpPr>
          <p:cNvPr id="13" name="Título 1">
            <a:extLst>
              <a:ext uri="{FF2B5EF4-FFF2-40B4-BE49-F238E27FC236}">
                <a16:creationId xmlns:a16="http://schemas.microsoft.com/office/drawing/2014/main" id="{0723476F-DBFE-D7E1-BE50-9F7DD31110E7}"/>
              </a:ext>
            </a:extLst>
          </p:cNvPr>
          <p:cNvSpPr txBox="1">
            <a:spLocks/>
          </p:cNvSpPr>
          <p:nvPr/>
        </p:nvSpPr>
        <p:spPr>
          <a:xfrm>
            <a:off x="1518418" y="1610703"/>
            <a:ext cx="9155163" cy="3026873"/>
          </a:xfrm>
          <a:prstGeom prst="rect">
            <a:avLst/>
          </a:prstGeom>
          <a:effectLst>
            <a:outerShdw blurRad="25400" dir="17880000">
              <a:srgbClr val="000000">
                <a:alpha val="46000"/>
              </a:srgbClr>
            </a:outerShdw>
          </a:effectLst>
        </p:spPr>
        <p:txBody>
          <a:bodyPr vert="horz" lIns="91440" tIns="45720" rIns="91440" bIns="45720" rtlCol="0" anchor="b">
            <a:normAutofit fontScale="9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a:lnSpc>
                <a:spcPct val="150000"/>
              </a:lnSpc>
              <a:spcBef>
                <a:spcPts val="0"/>
              </a:spcBef>
              <a:spcAft>
                <a:spcPts val="800"/>
              </a:spcAft>
            </a:pPr>
            <a:r>
              <a:rPr lang="en-US" sz="5400" b="1" u="sng" kern="100" dirty="0">
                <a:effectLst/>
                <a:ea typeface="Calibri" panose="020F0502020204030204" pitchFamily="34" charset="0"/>
                <a:cs typeface="Times New Roman" panose="02020603050405020304" pitchFamily="18" charset="0"/>
              </a:rPr>
              <a:t>Emotion detection from images Deep Learning model</a:t>
            </a:r>
            <a:endParaRPr lang="en-US" sz="5400" kern="100" dirty="0">
              <a:effectLst/>
              <a:ea typeface="Calibri" panose="020F0502020204030204" pitchFamily="34" charset="0"/>
              <a:cs typeface="Times New Roman" panose="02020603050405020304" pitchFamily="18" charset="0"/>
            </a:endParaRPr>
          </a:p>
        </p:txBody>
      </p:sp>
      <p:sp>
        <p:nvSpPr>
          <p:cNvPr id="14" name="CuadroTexto 7">
            <a:extLst>
              <a:ext uri="{FF2B5EF4-FFF2-40B4-BE49-F238E27FC236}">
                <a16:creationId xmlns:a16="http://schemas.microsoft.com/office/drawing/2014/main" id="{E0822262-36A6-670E-46A8-70068CC50A3D}"/>
              </a:ext>
            </a:extLst>
          </p:cNvPr>
          <p:cNvSpPr txBox="1"/>
          <p:nvPr/>
        </p:nvSpPr>
        <p:spPr>
          <a:xfrm>
            <a:off x="3043688" y="0"/>
            <a:ext cx="6096000" cy="92333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n>
                  <a:solidFill>
                    <a:schemeClr val="tx1"/>
                  </a:solidFill>
                </a:ln>
                <a:latin typeface="+mj-lt"/>
              </a:rPr>
              <a:t>FEDERAL REPUBLIC OF GERMANY</a:t>
            </a:r>
          </a:p>
          <a:p>
            <a:pPr algn="ctr"/>
            <a:r>
              <a:rPr lang="en-US" dirty="0">
                <a:ln>
                  <a:solidFill>
                    <a:schemeClr val="tx1"/>
                  </a:solidFill>
                </a:ln>
                <a:latin typeface="+mj-lt"/>
              </a:rPr>
              <a:t>UNIVERSITY OF EUROPE FOR APPLIED SCIENCES</a:t>
            </a:r>
          </a:p>
          <a:p>
            <a:pPr algn="ctr"/>
            <a:r>
              <a:rPr lang="en-US" dirty="0">
                <a:ln>
                  <a:solidFill>
                    <a:schemeClr val="tx1"/>
                  </a:solidFill>
                </a:ln>
                <a:latin typeface="+mj-lt"/>
              </a:rPr>
              <a:t>POTSDAM CAMPUS</a:t>
            </a:r>
          </a:p>
        </p:txBody>
      </p:sp>
      <p:sp>
        <p:nvSpPr>
          <p:cNvPr id="15" name="CuadroTexto 5">
            <a:extLst>
              <a:ext uri="{FF2B5EF4-FFF2-40B4-BE49-F238E27FC236}">
                <a16:creationId xmlns:a16="http://schemas.microsoft.com/office/drawing/2014/main" id="{AEB2CDBD-99C6-5A2C-6733-0AB985E7712F}"/>
              </a:ext>
            </a:extLst>
          </p:cNvPr>
          <p:cNvSpPr txBox="1"/>
          <p:nvPr/>
        </p:nvSpPr>
        <p:spPr>
          <a:xfrm>
            <a:off x="4768579" y="6488668"/>
            <a:ext cx="2646218"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s-US" dirty="0">
                <a:ln>
                  <a:solidFill>
                    <a:schemeClr val="tx1"/>
                  </a:solidFill>
                </a:ln>
              </a:rPr>
              <a:t>Potsdam, </a:t>
            </a:r>
            <a:r>
              <a:rPr lang="en-US" dirty="0">
                <a:ln>
                  <a:solidFill>
                    <a:schemeClr val="tx1"/>
                  </a:solidFill>
                </a:ln>
              </a:rPr>
              <a:t>July</a:t>
            </a:r>
            <a:r>
              <a:rPr lang="es-US" dirty="0">
                <a:ln>
                  <a:solidFill>
                    <a:schemeClr val="tx1"/>
                  </a:solidFill>
                </a:ln>
              </a:rPr>
              <a:t>, 2024</a:t>
            </a:r>
          </a:p>
        </p:txBody>
      </p:sp>
      <p:sp>
        <p:nvSpPr>
          <p:cNvPr id="6" name="TextBox 5">
            <a:extLst>
              <a:ext uri="{FF2B5EF4-FFF2-40B4-BE49-F238E27FC236}">
                <a16:creationId xmlns:a16="http://schemas.microsoft.com/office/drawing/2014/main" id="{53569A66-7835-DD3E-794E-74762EB1B13A}"/>
              </a:ext>
            </a:extLst>
          </p:cNvPr>
          <p:cNvSpPr txBox="1"/>
          <p:nvPr/>
        </p:nvSpPr>
        <p:spPr>
          <a:xfrm>
            <a:off x="-20198" y="5939360"/>
            <a:ext cx="3862993" cy="923330"/>
          </a:xfrm>
          <a:prstGeom prst="rect">
            <a:avLst/>
          </a:prstGeom>
          <a:noFill/>
        </p:spPr>
        <p:txBody>
          <a:bodyPr wrap="square">
            <a:spAutoFit/>
          </a:bodyPr>
          <a:lstStyle/>
          <a:p>
            <a:pPr marL="36900" algn="l"/>
            <a:r>
              <a:rPr lang="en-US" u="sng" dirty="0">
                <a:effectLst>
                  <a:outerShdw blurRad="38100" dist="38100" dir="2700000" algn="tl">
                    <a:srgbClr val="000000">
                      <a:alpha val="43137"/>
                    </a:srgbClr>
                  </a:outerShdw>
                </a:effectLst>
              </a:rPr>
              <a:t>Sebastian Russo</a:t>
            </a:r>
            <a:r>
              <a:rPr lang="en-US" dirty="0">
                <a:effectLst>
                  <a:outerShdw blurRad="38100" dist="38100" dir="2700000" algn="tl">
                    <a:srgbClr val="000000">
                      <a:alpha val="43137"/>
                    </a:srgbClr>
                  </a:outerShdw>
                </a:effectLst>
              </a:rPr>
              <a:t> (</a:t>
            </a:r>
            <a:r>
              <a:rPr lang="en-US" dirty="0">
                <a:solidFill>
                  <a:srgbClr val="FF0000"/>
                </a:solidFill>
                <a:effectLst>
                  <a:outerShdw blurRad="38100" dist="38100" dir="2700000" algn="tl">
                    <a:srgbClr val="000000">
                      <a:alpha val="43137"/>
                    </a:srgbClr>
                  </a:outerShdw>
                </a:effectLst>
              </a:rPr>
              <a:t>Technical</a:t>
            </a:r>
            <a:r>
              <a:rPr lang="en-US" dirty="0">
                <a:effectLst>
                  <a:outerShdw blurRad="38100" dist="38100" dir="2700000" algn="tl">
                    <a:srgbClr val="000000">
                      <a:alpha val="43137"/>
                    </a:srgbClr>
                  </a:outerShdw>
                </a:effectLst>
              </a:rPr>
              <a:t>)</a:t>
            </a:r>
          </a:p>
          <a:p>
            <a:pPr marL="36900" algn="l"/>
            <a:r>
              <a:rPr lang="en-US" u="sng" dirty="0">
                <a:effectLst>
                  <a:outerShdw blurRad="38100" dist="38100" dir="2700000" algn="tl">
                    <a:srgbClr val="000000">
                      <a:alpha val="43137"/>
                    </a:srgbClr>
                  </a:outerShdw>
                </a:effectLst>
              </a:rPr>
              <a:t>Javier Peres</a:t>
            </a:r>
            <a:r>
              <a:rPr lang="en-US" dirty="0">
                <a:effectLst>
                  <a:outerShdw blurRad="38100" dist="38100" dir="2700000" algn="tl">
                    <a:srgbClr val="000000">
                      <a:alpha val="43137"/>
                    </a:srgbClr>
                  </a:outerShdw>
                </a:effectLst>
              </a:rPr>
              <a:t> (</a:t>
            </a:r>
            <a:r>
              <a:rPr lang="en-US" dirty="0">
                <a:solidFill>
                  <a:srgbClr val="FF0000"/>
                </a:solidFill>
                <a:effectLst>
                  <a:outerShdw blurRad="38100" dist="38100" dir="2700000" algn="tl">
                    <a:srgbClr val="000000">
                      <a:alpha val="43137"/>
                    </a:srgbClr>
                  </a:outerShdw>
                </a:effectLst>
              </a:rPr>
              <a:t>Write-up</a:t>
            </a:r>
            <a:r>
              <a:rPr lang="en-US" dirty="0">
                <a:effectLst>
                  <a:outerShdw blurRad="38100" dist="38100" dir="2700000" algn="tl">
                    <a:srgbClr val="000000">
                      <a:alpha val="43137"/>
                    </a:srgbClr>
                  </a:outerShdw>
                </a:effectLst>
              </a:rPr>
              <a:t>)</a:t>
            </a:r>
          </a:p>
          <a:p>
            <a:pPr marL="36900" algn="l"/>
            <a:r>
              <a:rPr lang="en-US" u="sng" dirty="0">
                <a:effectLst>
                  <a:outerShdw blurRad="38100" dist="38100" dir="2700000" algn="tl">
                    <a:srgbClr val="000000">
                      <a:alpha val="43137"/>
                    </a:srgbClr>
                  </a:outerShdw>
                </a:effectLst>
              </a:rPr>
              <a:t>Guillermo Trigo</a:t>
            </a:r>
            <a:r>
              <a:rPr lang="en-US" dirty="0">
                <a:effectLst>
                  <a:outerShdw blurRad="38100" dist="38100" dir="2700000" algn="tl">
                    <a:srgbClr val="000000">
                      <a:alpha val="43137"/>
                    </a:srgbClr>
                  </a:outerShdw>
                </a:effectLst>
              </a:rPr>
              <a:t> (</a:t>
            </a:r>
            <a:r>
              <a:rPr lang="en-US" dirty="0">
                <a:solidFill>
                  <a:srgbClr val="FF0000"/>
                </a:solidFill>
                <a:effectLst>
                  <a:outerShdw blurRad="38100" dist="38100" dir="2700000" algn="tl">
                    <a:srgbClr val="000000">
                      <a:alpha val="43137"/>
                    </a:srgbClr>
                  </a:outerShdw>
                </a:effectLst>
              </a:rPr>
              <a:t>Figures/Tables</a:t>
            </a:r>
            <a:r>
              <a:rPr lang="en-US"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030344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C14937-503C-0A7E-187B-7B84E42E1F86}"/>
              </a:ext>
            </a:extLst>
          </p:cNvPr>
          <p:cNvPicPr>
            <a:picLocks noChangeAspect="1"/>
          </p:cNvPicPr>
          <p:nvPr/>
        </p:nvPicPr>
        <p:blipFill>
          <a:blip r:embed="rId2"/>
          <a:stretch>
            <a:fillRect/>
          </a:stretch>
        </p:blipFill>
        <p:spPr>
          <a:xfrm>
            <a:off x="364590" y="789888"/>
            <a:ext cx="9311414" cy="3031791"/>
          </a:xfrm>
          <a:prstGeom prst="rect">
            <a:avLst/>
          </a:prstGeom>
        </p:spPr>
      </p:pic>
      <p:sp>
        <p:nvSpPr>
          <p:cNvPr id="7" name="TextBox 6">
            <a:extLst>
              <a:ext uri="{FF2B5EF4-FFF2-40B4-BE49-F238E27FC236}">
                <a16:creationId xmlns:a16="http://schemas.microsoft.com/office/drawing/2014/main" id="{BE8F5891-9C1B-C85A-F6BE-CA5FB80C4941}"/>
              </a:ext>
            </a:extLst>
          </p:cNvPr>
          <p:cNvSpPr txBox="1"/>
          <p:nvPr/>
        </p:nvSpPr>
        <p:spPr>
          <a:xfrm>
            <a:off x="453725" y="3778077"/>
            <a:ext cx="10970487" cy="2677656"/>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en-US" sz="2400" dirty="0" err="1"/>
              <a:t>Tensorflow</a:t>
            </a:r>
            <a:r>
              <a:rPr lang="en-US" sz="2400" dirty="0"/>
              <a:t>: It’s the opensource library for the deep learning model</a:t>
            </a:r>
          </a:p>
          <a:p>
            <a:pPr marL="285750" indent="-285750">
              <a:buFont typeface="Arial" panose="020B0604020202020204" pitchFamily="34" charset="0"/>
              <a:buChar char="•"/>
            </a:pPr>
            <a:r>
              <a:rPr lang="en-US" sz="2400" dirty="0" err="1"/>
              <a:t>Keras</a:t>
            </a:r>
            <a:r>
              <a:rPr lang="en-US" sz="2400" dirty="0"/>
              <a:t>: To integrate the </a:t>
            </a:r>
            <a:r>
              <a:rPr lang="en-US" sz="2400" dirty="0" err="1"/>
              <a:t>tensorflow</a:t>
            </a:r>
            <a:r>
              <a:rPr lang="en-US" sz="2400" dirty="0"/>
              <a:t> API and implement high-level neural networks </a:t>
            </a:r>
          </a:p>
          <a:p>
            <a:pPr marL="285750" indent="-285750">
              <a:buFont typeface="Arial" panose="020B0604020202020204" pitchFamily="34" charset="0"/>
              <a:buChar char="•"/>
            </a:pPr>
            <a:r>
              <a:rPr lang="en-US" sz="2400" dirty="0"/>
              <a:t>Cycle: to make an iterator that repeats the elements in the given </a:t>
            </a:r>
            <a:r>
              <a:rPr lang="en-US" sz="2400" dirty="0" err="1"/>
              <a:t>iterable</a:t>
            </a:r>
            <a:r>
              <a:rPr lang="en-US" sz="2400" dirty="0"/>
              <a:t> indefinitely</a:t>
            </a:r>
          </a:p>
          <a:p>
            <a:pPr marL="285750" indent="-285750">
              <a:buFont typeface="Arial" panose="020B0604020202020204" pitchFamily="34" charset="0"/>
              <a:buChar char="•"/>
            </a:pPr>
            <a:r>
              <a:rPr lang="en-US" sz="2400" dirty="0" err="1"/>
              <a:t>Skelarn</a:t>
            </a:r>
            <a:r>
              <a:rPr lang="en-US" sz="2400" dirty="0"/>
              <a:t> imports: In general, is to check the model's performance metrics and to preprocess the data</a:t>
            </a:r>
          </a:p>
        </p:txBody>
      </p:sp>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Import critical libraries pt.2</a:t>
            </a:r>
          </a:p>
        </p:txBody>
      </p:sp>
    </p:spTree>
    <p:extLst>
      <p:ext uri="{BB962C8B-B14F-4D97-AF65-F5344CB8AC3E}">
        <p14:creationId xmlns:p14="http://schemas.microsoft.com/office/powerpoint/2010/main" val="2981922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EC7A369-4171-97D9-1813-67ED45CF43D6}"/>
              </a:ext>
            </a:extLst>
          </p:cNvPr>
          <p:cNvSpPr txBox="1"/>
          <p:nvPr/>
        </p:nvSpPr>
        <p:spPr>
          <a:xfrm>
            <a:off x="9327048" y="1939627"/>
            <a:ext cx="2733142" cy="3108543"/>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de-DE" sz="1400" dirty="0"/>
              <a:t>#</a:t>
            </a:r>
            <a:r>
              <a:rPr lang="en-US" sz="1400" dirty="0"/>
              <a:t> of full pass of the training dataset through the algo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To transfer learning from the parameters of a pre-trained model to new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Learning rate (to reduce loss)</a:t>
            </a:r>
          </a:p>
          <a:p>
            <a:pPr marL="285750" indent="-285750">
              <a:buFont typeface="Arial" panose="020B0604020202020204" pitchFamily="34" charset="0"/>
              <a:buChar char="•"/>
            </a:pPr>
            <a:r>
              <a:rPr lang="de-DE" sz="1400" dirty="0"/>
              <a:t>#</a:t>
            </a:r>
            <a:r>
              <a:rPr lang="en-US" sz="1400" dirty="0"/>
              <a:t> of epochs with no improvement before forcing stop</a:t>
            </a:r>
          </a:p>
        </p:txBody>
      </p:sp>
      <p:sp>
        <p:nvSpPr>
          <p:cNvPr id="9" name="TextBox 8">
            <a:extLst>
              <a:ext uri="{FF2B5EF4-FFF2-40B4-BE49-F238E27FC236}">
                <a16:creationId xmlns:a16="http://schemas.microsoft.com/office/drawing/2014/main" id="{DABDEAB9-AD7E-C00F-0877-3C27B25D3B65}"/>
              </a:ext>
            </a:extLst>
          </p:cNvPr>
          <p:cNvSpPr txBox="1"/>
          <p:nvPr/>
        </p:nvSpPr>
        <p:spPr>
          <a:xfrm>
            <a:off x="3193095" y="2230649"/>
            <a:ext cx="2733142" cy="2400657"/>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en-US" sz="1500" dirty="0"/>
              <a:t>Expected width and height of incoming image data points</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t>Number of samples to be processed before model is updated</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t>To ensure reproducibility in data generators</a:t>
            </a:r>
          </a:p>
        </p:txBody>
      </p:sp>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Hyperparameters and global variables</a:t>
            </a:r>
          </a:p>
        </p:txBody>
      </p:sp>
      <p:sp>
        <p:nvSpPr>
          <p:cNvPr id="7" name="TextBox 6">
            <a:extLst>
              <a:ext uri="{FF2B5EF4-FFF2-40B4-BE49-F238E27FC236}">
                <a16:creationId xmlns:a16="http://schemas.microsoft.com/office/drawing/2014/main" id="{BE8F5891-9C1B-C85A-F6BE-CA5FB80C4941}"/>
              </a:ext>
            </a:extLst>
          </p:cNvPr>
          <p:cNvSpPr txBox="1"/>
          <p:nvPr/>
        </p:nvSpPr>
        <p:spPr>
          <a:xfrm>
            <a:off x="7408546" y="1010816"/>
            <a:ext cx="3273322" cy="646331"/>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en-US" dirty="0"/>
              <a:t>The general path to both test and train folders</a:t>
            </a:r>
          </a:p>
        </p:txBody>
      </p:sp>
      <p:pic>
        <p:nvPicPr>
          <p:cNvPr id="4" name="Picture 3">
            <a:extLst>
              <a:ext uri="{FF2B5EF4-FFF2-40B4-BE49-F238E27FC236}">
                <a16:creationId xmlns:a16="http://schemas.microsoft.com/office/drawing/2014/main" id="{A752404D-19E5-65AD-EAA4-CB59B3901313}"/>
              </a:ext>
            </a:extLst>
          </p:cNvPr>
          <p:cNvPicPr>
            <a:picLocks noChangeAspect="1"/>
          </p:cNvPicPr>
          <p:nvPr/>
        </p:nvPicPr>
        <p:blipFill>
          <a:blip r:embed="rId2"/>
          <a:stretch>
            <a:fillRect/>
          </a:stretch>
        </p:blipFill>
        <p:spPr>
          <a:xfrm>
            <a:off x="165155" y="859714"/>
            <a:ext cx="7278116" cy="971686"/>
          </a:xfrm>
          <a:prstGeom prst="rect">
            <a:avLst/>
          </a:prstGeom>
        </p:spPr>
      </p:pic>
      <p:pic>
        <p:nvPicPr>
          <p:cNvPr id="8" name="Picture 7">
            <a:extLst>
              <a:ext uri="{FF2B5EF4-FFF2-40B4-BE49-F238E27FC236}">
                <a16:creationId xmlns:a16="http://schemas.microsoft.com/office/drawing/2014/main" id="{6074811D-1469-ADE6-F43C-CDCC78C91F97}"/>
              </a:ext>
            </a:extLst>
          </p:cNvPr>
          <p:cNvPicPr>
            <a:picLocks noChangeAspect="1"/>
          </p:cNvPicPr>
          <p:nvPr/>
        </p:nvPicPr>
        <p:blipFill>
          <a:blip r:embed="rId3"/>
          <a:stretch>
            <a:fillRect/>
          </a:stretch>
        </p:blipFill>
        <p:spPr>
          <a:xfrm>
            <a:off x="95705" y="2086050"/>
            <a:ext cx="3143689" cy="2667372"/>
          </a:xfrm>
          <a:prstGeom prst="rect">
            <a:avLst/>
          </a:prstGeom>
        </p:spPr>
      </p:pic>
      <p:pic>
        <p:nvPicPr>
          <p:cNvPr id="11" name="Picture 10">
            <a:extLst>
              <a:ext uri="{FF2B5EF4-FFF2-40B4-BE49-F238E27FC236}">
                <a16:creationId xmlns:a16="http://schemas.microsoft.com/office/drawing/2014/main" id="{3FEDFC99-5734-C321-D306-749447403D67}"/>
              </a:ext>
            </a:extLst>
          </p:cNvPr>
          <p:cNvPicPr>
            <a:picLocks noChangeAspect="1"/>
          </p:cNvPicPr>
          <p:nvPr/>
        </p:nvPicPr>
        <p:blipFill>
          <a:blip r:embed="rId4"/>
          <a:stretch>
            <a:fillRect/>
          </a:stretch>
        </p:blipFill>
        <p:spPr>
          <a:xfrm>
            <a:off x="6317646" y="1894858"/>
            <a:ext cx="3033932" cy="3011542"/>
          </a:xfrm>
          <a:prstGeom prst="rect">
            <a:avLst/>
          </a:prstGeom>
        </p:spPr>
      </p:pic>
      <p:pic>
        <p:nvPicPr>
          <p:cNvPr id="14" name="Picture 13">
            <a:extLst>
              <a:ext uri="{FF2B5EF4-FFF2-40B4-BE49-F238E27FC236}">
                <a16:creationId xmlns:a16="http://schemas.microsoft.com/office/drawing/2014/main" id="{7FBC6C93-A4E7-1E99-3549-B70C25267FC4}"/>
              </a:ext>
            </a:extLst>
          </p:cNvPr>
          <p:cNvPicPr>
            <a:picLocks noChangeAspect="1"/>
          </p:cNvPicPr>
          <p:nvPr/>
        </p:nvPicPr>
        <p:blipFill>
          <a:blip r:embed="rId5"/>
          <a:stretch>
            <a:fillRect/>
          </a:stretch>
        </p:blipFill>
        <p:spPr>
          <a:xfrm>
            <a:off x="165155" y="5255232"/>
            <a:ext cx="10097909" cy="1486107"/>
          </a:xfrm>
          <a:prstGeom prst="rect">
            <a:avLst/>
          </a:prstGeom>
        </p:spPr>
      </p:pic>
      <p:sp>
        <p:nvSpPr>
          <p:cNvPr id="15" name="TextBox 14">
            <a:extLst>
              <a:ext uri="{FF2B5EF4-FFF2-40B4-BE49-F238E27FC236}">
                <a16:creationId xmlns:a16="http://schemas.microsoft.com/office/drawing/2014/main" id="{38EB3D9D-DECE-2A99-A733-76ECB011EF22}"/>
              </a:ext>
            </a:extLst>
          </p:cNvPr>
          <p:cNvSpPr txBox="1"/>
          <p:nvPr/>
        </p:nvSpPr>
        <p:spPr>
          <a:xfrm>
            <a:off x="10205189" y="5798230"/>
            <a:ext cx="1505940" cy="400110"/>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en-US" sz="2000" dirty="0"/>
              <a:t>Classes</a:t>
            </a:r>
          </a:p>
        </p:txBody>
      </p:sp>
    </p:spTree>
    <p:extLst>
      <p:ext uri="{BB962C8B-B14F-4D97-AF65-F5344CB8AC3E}">
        <p14:creationId xmlns:p14="http://schemas.microsoft.com/office/powerpoint/2010/main" val="1789567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Data visualization (Before preprocess)</a:t>
            </a:r>
          </a:p>
        </p:txBody>
      </p:sp>
      <p:pic>
        <p:nvPicPr>
          <p:cNvPr id="5" name="Picture 4">
            <a:extLst>
              <a:ext uri="{FF2B5EF4-FFF2-40B4-BE49-F238E27FC236}">
                <a16:creationId xmlns:a16="http://schemas.microsoft.com/office/drawing/2014/main" id="{2153BA94-798B-04C9-7047-6A085CE480AC}"/>
              </a:ext>
            </a:extLst>
          </p:cNvPr>
          <p:cNvPicPr>
            <a:picLocks noChangeAspect="1"/>
          </p:cNvPicPr>
          <p:nvPr/>
        </p:nvPicPr>
        <p:blipFill>
          <a:blip r:embed="rId2"/>
          <a:stretch>
            <a:fillRect/>
          </a:stretch>
        </p:blipFill>
        <p:spPr>
          <a:xfrm>
            <a:off x="257017" y="725541"/>
            <a:ext cx="3909869" cy="1966457"/>
          </a:xfrm>
          <a:prstGeom prst="rect">
            <a:avLst/>
          </a:prstGeom>
        </p:spPr>
      </p:pic>
      <p:pic>
        <p:nvPicPr>
          <p:cNvPr id="10" name="Picture 9">
            <a:extLst>
              <a:ext uri="{FF2B5EF4-FFF2-40B4-BE49-F238E27FC236}">
                <a16:creationId xmlns:a16="http://schemas.microsoft.com/office/drawing/2014/main" id="{554BBC7A-D56B-A566-0BD0-5675C8583678}"/>
              </a:ext>
            </a:extLst>
          </p:cNvPr>
          <p:cNvPicPr>
            <a:picLocks noChangeAspect="1"/>
          </p:cNvPicPr>
          <p:nvPr/>
        </p:nvPicPr>
        <p:blipFill>
          <a:blip r:embed="rId3"/>
          <a:stretch>
            <a:fillRect/>
          </a:stretch>
        </p:blipFill>
        <p:spPr>
          <a:xfrm>
            <a:off x="592828" y="2725042"/>
            <a:ext cx="3358816" cy="4094268"/>
          </a:xfrm>
          <a:prstGeom prst="rect">
            <a:avLst/>
          </a:prstGeom>
        </p:spPr>
      </p:pic>
      <p:pic>
        <p:nvPicPr>
          <p:cNvPr id="2050" name="Picture 2">
            <a:extLst>
              <a:ext uri="{FF2B5EF4-FFF2-40B4-BE49-F238E27FC236}">
                <a16:creationId xmlns:a16="http://schemas.microsoft.com/office/drawing/2014/main" id="{46FAA38D-9616-CB12-0670-24266AEB8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237" y="888115"/>
            <a:ext cx="2934413" cy="26787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5320CC2-6AA1-7260-E285-DC0834A16A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4001" y="1533188"/>
            <a:ext cx="3182583" cy="32117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25A62CE-4975-7649-7DB4-F5C589C23CA8}"/>
              </a:ext>
            </a:extLst>
          </p:cNvPr>
          <p:cNvPicPr>
            <a:picLocks noChangeAspect="1"/>
          </p:cNvPicPr>
          <p:nvPr/>
        </p:nvPicPr>
        <p:blipFill>
          <a:blip r:embed="rId6"/>
          <a:stretch>
            <a:fillRect/>
          </a:stretch>
        </p:blipFill>
        <p:spPr>
          <a:xfrm>
            <a:off x="5080951" y="3762450"/>
            <a:ext cx="3049869" cy="2995407"/>
          </a:xfrm>
          <a:prstGeom prst="rect">
            <a:avLst/>
          </a:prstGeom>
        </p:spPr>
      </p:pic>
      <p:sp>
        <p:nvSpPr>
          <p:cNvPr id="16" name="TextBox 15">
            <a:extLst>
              <a:ext uri="{FF2B5EF4-FFF2-40B4-BE49-F238E27FC236}">
                <a16:creationId xmlns:a16="http://schemas.microsoft.com/office/drawing/2014/main" id="{0B7C5881-5B52-1465-38FB-E9E5C7163E3D}"/>
              </a:ext>
            </a:extLst>
          </p:cNvPr>
          <p:cNvSpPr txBox="1"/>
          <p:nvPr/>
        </p:nvSpPr>
        <p:spPr>
          <a:xfrm>
            <a:off x="8096095" y="5727485"/>
            <a:ext cx="3320845" cy="923330"/>
          </a:xfrm>
          <a:prstGeom prst="rect">
            <a:avLst/>
          </a:prstGeom>
          <a:noFill/>
          <a:ln w="57150">
            <a:solidFill>
              <a:schemeClr val="tx1"/>
            </a:solidFill>
          </a:ln>
        </p:spPr>
        <p:txBody>
          <a:bodyPr wrap="square" rtlCol="0">
            <a:spAutoFit/>
          </a:bodyPr>
          <a:lstStyle/>
          <a:p>
            <a:r>
              <a:rPr lang="en-US" dirty="0"/>
              <a:t>My face when bro says the most outlandish comment known to man</a:t>
            </a:r>
          </a:p>
        </p:txBody>
      </p:sp>
    </p:spTree>
    <p:extLst>
      <p:ext uri="{BB962C8B-B14F-4D97-AF65-F5344CB8AC3E}">
        <p14:creationId xmlns:p14="http://schemas.microsoft.com/office/powerpoint/2010/main" val="339877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Data preprocessing pt.1</a:t>
            </a:r>
          </a:p>
        </p:txBody>
      </p:sp>
      <p:pic>
        <p:nvPicPr>
          <p:cNvPr id="4" name="Picture 3">
            <a:extLst>
              <a:ext uri="{FF2B5EF4-FFF2-40B4-BE49-F238E27FC236}">
                <a16:creationId xmlns:a16="http://schemas.microsoft.com/office/drawing/2014/main" id="{E20DA58E-5DF8-E526-42CC-EDF09FC3B174}"/>
              </a:ext>
            </a:extLst>
          </p:cNvPr>
          <p:cNvPicPr>
            <a:picLocks noChangeAspect="1"/>
          </p:cNvPicPr>
          <p:nvPr/>
        </p:nvPicPr>
        <p:blipFill>
          <a:blip r:embed="rId2"/>
          <a:stretch>
            <a:fillRect/>
          </a:stretch>
        </p:blipFill>
        <p:spPr>
          <a:xfrm>
            <a:off x="84651" y="776651"/>
            <a:ext cx="6651815" cy="901941"/>
          </a:xfrm>
          <a:prstGeom prst="rect">
            <a:avLst/>
          </a:prstGeom>
        </p:spPr>
      </p:pic>
      <p:pic>
        <p:nvPicPr>
          <p:cNvPr id="5" name="Picture 4">
            <a:extLst>
              <a:ext uri="{FF2B5EF4-FFF2-40B4-BE49-F238E27FC236}">
                <a16:creationId xmlns:a16="http://schemas.microsoft.com/office/drawing/2014/main" id="{732CCBDC-84F3-9AE6-622C-E0448789EE33}"/>
              </a:ext>
            </a:extLst>
          </p:cNvPr>
          <p:cNvPicPr>
            <a:picLocks noChangeAspect="1"/>
          </p:cNvPicPr>
          <p:nvPr/>
        </p:nvPicPr>
        <p:blipFill>
          <a:blip r:embed="rId3"/>
          <a:stretch>
            <a:fillRect/>
          </a:stretch>
        </p:blipFill>
        <p:spPr>
          <a:xfrm>
            <a:off x="1049445" y="1797472"/>
            <a:ext cx="8268174" cy="2679092"/>
          </a:xfrm>
          <a:prstGeom prst="rect">
            <a:avLst/>
          </a:prstGeom>
        </p:spPr>
      </p:pic>
      <p:pic>
        <p:nvPicPr>
          <p:cNvPr id="8" name="Picture 7">
            <a:extLst>
              <a:ext uri="{FF2B5EF4-FFF2-40B4-BE49-F238E27FC236}">
                <a16:creationId xmlns:a16="http://schemas.microsoft.com/office/drawing/2014/main" id="{DDBBE431-B72D-144B-9F7E-E744C09D74C7}"/>
              </a:ext>
            </a:extLst>
          </p:cNvPr>
          <p:cNvPicPr>
            <a:picLocks noChangeAspect="1"/>
          </p:cNvPicPr>
          <p:nvPr/>
        </p:nvPicPr>
        <p:blipFill>
          <a:blip r:embed="rId4"/>
          <a:stretch>
            <a:fillRect/>
          </a:stretch>
        </p:blipFill>
        <p:spPr>
          <a:xfrm>
            <a:off x="2870522" y="4598675"/>
            <a:ext cx="9236600" cy="2213025"/>
          </a:xfrm>
          <a:prstGeom prst="rect">
            <a:avLst/>
          </a:prstGeom>
        </p:spPr>
      </p:pic>
    </p:spTree>
    <p:extLst>
      <p:ext uri="{BB962C8B-B14F-4D97-AF65-F5344CB8AC3E}">
        <p14:creationId xmlns:p14="http://schemas.microsoft.com/office/powerpoint/2010/main" val="2760661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Data preprocessing pt.2</a:t>
            </a:r>
          </a:p>
        </p:txBody>
      </p:sp>
      <p:pic>
        <p:nvPicPr>
          <p:cNvPr id="12" name="Picture 11">
            <a:extLst>
              <a:ext uri="{FF2B5EF4-FFF2-40B4-BE49-F238E27FC236}">
                <a16:creationId xmlns:a16="http://schemas.microsoft.com/office/drawing/2014/main" id="{6EBAEE2C-60DF-4A34-7203-84DD96EE3009}"/>
              </a:ext>
            </a:extLst>
          </p:cNvPr>
          <p:cNvPicPr>
            <a:picLocks noChangeAspect="1"/>
          </p:cNvPicPr>
          <p:nvPr/>
        </p:nvPicPr>
        <p:blipFill>
          <a:blip r:embed="rId2"/>
          <a:stretch>
            <a:fillRect/>
          </a:stretch>
        </p:blipFill>
        <p:spPr>
          <a:xfrm>
            <a:off x="175204" y="728047"/>
            <a:ext cx="8459510" cy="2868454"/>
          </a:xfrm>
          <a:prstGeom prst="rect">
            <a:avLst/>
          </a:prstGeom>
        </p:spPr>
      </p:pic>
      <p:pic>
        <p:nvPicPr>
          <p:cNvPr id="15" name="Picture 14">
            <a:extLst>
              <a:ext uri="{FF2B5EF4-FFF2-40B4-BE49-F238E27FC236}">
                <a16:creationId xmlns:a16="http://schemas.microsoft.com/office/drawing/2014/main" id="{2BEB9780-A13D-DFED-F065-CC303DB37ABF}"/>
              </a:ext>
            </a:extLst>
          </p:cNvPr>
          <p:cNvPicPr>
            <a:picLocks noChangeAspect="1"/>
          </p:cNvPicPr>
          <p:nvPr/>
        </p:nvPicPr>
        <p:blipFill>
          <a:blip r:embed="rId3"/>
          <a:stretch>
            <a:fillRect/>
          </a:stretch>
        </p:blipFill>
        <p:spPr>
          <a:xfrm>
            <a:off x="3404541" y="3722130"/>
            <a:ext cx="8667855" cy="2958533"/>
          </a:xfrm>
          <a:prstGeom prst="rect">
            <a:avLst/>
          </a:prstGeom>
        </p:spPr>
      </p:pic>
    </p:spTree>
    <p:extLst>
      <p:ext uri="{BB962C8B-B14F-4D97-AF65-F5344CB8AC3E}">
        <p14:creationId xmlns:p14="http://schemas.microsoft.com/office/powerpoint/2010/main" val="1215417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Data preprocessing pt.3</a:t>
            </a:r>
          </a:p>
        </p:txBody>
      </p:sp>
      <p:pic>
        <p:nvPicPr>
          <p:cNvPr id="4" name="Picture 3">
            <a:extLst>
              <a:ext uri="{FF2B5EF4-FFF2-40B4-BE49-F238E27FC236}">
                <a16:creationId xmlns:a16="http://schemas.microsoft.com/office/drawing/2014/main" id="{F69B7ECE-9D2D-88A6-91F9-3D78DCCEF7FF}"/>
              </a:ext>
            </a:extLst>
          </p:cNvPr>
          <p:cNvPicPr>
            <a:picLocks noChangeAspect="1"/>
          </p:cNvPicPr>
          <p:nvPr/>
        </p:nvPicPr>
        <p:blipFill>
          <a:blip r:embed="rId2"/>
          <a:stretch>
            <a:fillRect/>
          </a:stretch>
        </p:blipFill>
        <p:spPr>
          <a:xfrm>
            <a:off x="249857" y="886459"/>
            <a:ext cx="11692286" cy="4009632"/>
          </a:xfrm>
          <a:prstGeom prst="rect">
            <a:avLst/>
          </a:prstGeom>
        </p:spPr>
      </p:pic>
      <p:pic>
        <p:nvPicPr>
          <p:cNvPr id="5" name="Picture 4">
            <a:extLst>
              <a:ext uri="{FF2B5EF4-FFF2-40B4-BE49-F238E27FC236}">
                <a16:creationId xmlns:a16="http://schemas.microsoft.com/office/drawing/2014/main" id="{8D030C4F-C4C1-C3CF-A2BF-1A3DEFFFD23C}"/>
              </a:ext>
            </a:extLst>
          </p:cNvPr>
          <p:cNvPicPr>
            <a:picLocks noChangeAspect="1"/>
          </p:cNvPicPr>
          <p:nvPr/>
        </p:nvPicPr>
        <p:blipFill>
          <a:blip r:embed="rId3"/>
          <a:stretch>
            <a:fillRect/>
          </a:stretch>
        </p:blipFill>
        <p:spPr>
          <a:xfrm>
            <a:off x="1430497" y="5090053"/>
            <a:ext cx="9331005" cy="1600114"/>
          </a:xfrm>
          <a:prstGeom prst="rect">
            <a:avLst/>
          </a:prstGeom>
        </p:spPr>
      </p:pic>
    </p:spTree>
    <p:extLst>
      <p:ext uri="{BB962C8B-B14F-4D97-AF65-F5344CB8AC3E}">
        <p14:creationId xmlns:p14="http://schemas.microsoft.com/office/powerpoint/2010/main" val="29455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Visualize preprocessed data pt.1</a:t>
            </a:r>
          </a:p>
        </p:txBody>
      </p:sp>
      <p:pic>
        <p:nvPicPr>
          <p:cNvPr id="13" name="Picture 12">
            <a:extLst>
              <a:ext uri="{FF2B5EF4-FFF2-40B4-BE49-F238E27FC236}">
                <a16:creationId xmlns:a16="http://schemas.microsoft.com/office/drawing/2014/main" id="{4558E261-809C-7C08-6F26-B30E358EC9CD}"/>
              </a:ext>
            </a:extLst>
          </p:cNvPr>
          <p:cNvPicPr>
            <a:picLocks noChangeAspect="1"/>
          </p:cNvPicPr>
          <p:nvPr/>
        </p:nvPicPr>
        <p:blipFill>
          <a:blip r:embed="rId2"/>
          <a:stretch>
            <a:fillRect/>
          </a:stretch>
        </p:blipFill>
        <p:spPr>
          <a:xfrm>
            <a:off x="7676811" y="2771189"/>
            <a:ext cx="247685" cy="634331"/>
          </a:xfrm>
          <a:prstGeom prst="rect">
            <a:avLst/>
          </a:prstGeom>
        </p:spPr>
      </p:pic>
      <p:pic>
        <p:nvPicPr>
          <p:cNvPr id="5" name="Picture 4">
            <a:extLst>
              <a:ext uri="{FF2B5EF4-FFF2-40B4-BE49-F238E27FC236}">
                <a16:creationId xmlns:a16="http://schemas.microsoft.com/office/drawing/2014/main" id="{7E6DA388-8756-23B1-20B2-2F809D39DA3A}"/>
              </a:ext>
            </a:extLst>
          </p:cNvPr>
          <p:cNvPicPr>
            <a:picLocks noChangeAspect="1"/>
          </p:cNvPicPr>
          <p:nvPr/>
        </p:nvPicPr>
        <p:blipFill>
          <a:blip r:embed="rId3"/>
          <a:stretch>
            <a:fillRect/>
          </a:stretch>
        </p:blipFill>
        <p:spPr>
          <a:xfrm>
            <a:off x="127322" y="683815"/>
            <a:ext cx="7422166" cy="2745185"/>
          </a:xfrm>
          <a:prstGeom prst="rect">
            <a:avLst/>
          </a:prstGeom>
        </p:spPr>
      </p:pic>
      <p:pic>
        <p:nvPicPr>
          <p:cNvPr id="7" name="Picture 6">
            <a:extLst>
              <a:ext uri="{FF2B5EF4-FFF2-40B4-BE49-F238E27FC236}">
                <a16:creationId xmlns:a16="http://schemas.microsoft.com/office/drawing/2014/main" id="{D0E52D14-444D-1FCB-2328-211EDF7F0FA0}"/>
              </a:ext>
            </a:extLst>
          </p:cNvPr>
          <p:cNvPicPr>
            <a:picLocks noChangeAspect="1"/>
          </p:cNvPicPr>
          <p:nvPr/>
        </p:nvPicPr>
        <p:blipFill>
          <a:blip r:embed="rId4"/>
          <a:stretch>
            <a:fillRect/>
          </a:stretch>
        </p:blipFill>
        <p:spPr>
          <a:xfrm>
            <a:off x="127322" y="3744651"/>
            <a:ext cx="5985298" cy="2934427"/>
          </a:xfrm>
          <a:prstGeom prst="rect">
            <a:avLst/>
          </a:prstGeom>
        </p:spPr>
      </p:pic>
      <p:pic>
        <p:nvPicPr>
          <p:cNvPr id="4" name="Picture 3">
            <a:extLst>
              <a:ext uri="{FF2B5EF4-FFF2-40B4-BE49-F238E27FC236}">
                <a16:creationId xmlns:a16="http://schemas.microsoft.com/office/drawing/2014/main" id="{20EEE9A1-84C8-1093-3246-B47F5924B344}"/>
              </a:ext>
            </a:extLst>
          </p:cNvPr>
          <p:cNvPicPr>
            <a:picLocks noChangeAspect="1"/>
          </p:cNvPicPr>
          <p:nvPr/>
        </p:nvPicPr>
        <p:blipFill rotWithShape="1">
          <a:blip r:embed="rId5"/>
          <a:srcRect b="41003"/>
          <a:stretch/>
        </p:blipFill>
        <p:spPr>
          <a:xfrm>
            <a:off x="7676811" y="692497"/>
            <a:ext cx="3237594" cy="1464270"/>
          </a:xfrm>
          <a:prstGeom prst="rect">
            <a:avLst/>
          </a:prstGeom>
        </p:spPr>
      </p:pic>
      <p:pic>
        <p:nvPicPr>
          <p:cNvPr id="6" name="Picture 5">
            <a:extLst>
              <a:ext uri="{FF2B5EF4-FFF2-40B4-BE49-F238E27FC236}">
                <a16:creationId xmlns:a16="http://schemas.microsoft.com/office/drawing/2014/main" id="{5C12FCCD-C6FB-7A53-C119-B3496DF5777C}"/>
              </a:ext>
            </a:extLst>
          </p:cNvPr>
          <p:cNvPicPr>
            <a:picLocks noChangeAspect="1"/>
          </p:cNvPicPr>
          <p:nvPr/>
        </p:nvPicPr>
        <p:blipFill rotWithShape="1">
          <a:blip r:embed="rId5"/>
          <a:srcRect t="75244"/>
          <a:stretch/>
        </p:blipFill>
        <p:spPr>
          <a:xfrm>
            <a:off x="7676811" y="2156768"/>
            <a:ext cx="3237594" cy="614422"/>
          </a:xfrm>
          <a:prstGeom prst="rect">
            <a:avLst/>
          </a:prstGeom>
        </p:spPr>
      </p:pic>
      <p:pic>
        <p:nvPicPr>
          <p:cNvPr id="9" name="Picture 8">
            <a:extLst>
              <a:ext uri="{FF2B5EF4-FFF2-40B4-BE49-F238E27FC236}">
                <a16:creationId xmlns:a16="http://schemas.microsoft.com/office/drawing/2014/main" id="{336A8670-0AC8-5E11-4C29-26AE1D8A7B22}"/>
              </a:ext>
            </a:extLst>
          </p:cNvPr>
          <p:cNvPicPr>
            <a:picLocks noChangeAspect="1"/>
          </p:cNvPicPr>
          <p:nvPr/>
        </p:nvPicPr>
        <p:blipFill>
          <a:blip r:embed="rId6"/>
          <a:stretch>
            <a:fillRect/>
          </a:stretch>
        </p:blipFill>
        <p:spPr>
          <a:xfrm>
            <a:off x="6471907" y="3901275"/>
            <a:ext cx="3192954" cy="2621177"/>
          </a:xfrm>
          <a:prstGeom prst="rect">
            <a:avLst/>
          </a:prstGeom>
        </p:spPr>
      </p:pic>
      <p:pic>
        <p:nvPicPr>
          <p:cNvPr id="11" name="Picture 10">
            <a:extLst>
              <a:ext uri="{FF2B5EF4-FFF2-40B4-BE49-F238E27FC236}">
                <a16:creationId xmlns:a16="http://schemas.microsoft.com/office/drawing/2014/main" id="{EF13C209-C2F5-907A-B3A5-35D6069409C3}"/>
              </a:ext>
            </a:extLst>
          </p:cNvPr>
          <p:cNvPicPr>
            <a:picLocks noChangeAspect="1"/>
          </p:cNvPicPr>
          <p:nvPr/>
        </p:nvPicPr>
        <p:blipFill rotWithShape="1">
          <a:blip r:embed="rId7"/>
          <a:srcRect t="75107"/>
          <a:stretch/>
        </p:blipFill>
        <p:spPr>
          <a:xfrm>
            <a:off x="7726680" y="2771190"/>
            <a:ext cx="3187724" cy="634331"/>
          </a:xfrm>
          <a:prstGeom prst="rect">
            <a:avLst/>
          </a:prstGeom>
        </p:spPr>
      </p:pic>
    </p:spTree>
    <p:extLst>
      <p:ext uri="{BB962C8B-B14F-4D97-AF65-F5344CB8AC3E}">
        <p14:creationId xmlns:p14="http://schemas.microsoft.com/office/powerpoint/2010/main" val="1493809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Visualize preprocessed data pt.2</a:t>
            </a:r>
          </a:p>
        </p:txBody>
      </p:sp>
      <p:pic>
        <p:nvPicPr>
          <p:cNvPr id="9" name="Picture 8">
            <a:extLst>
              <a:ext uri="{FF2B5EF4-FFF2-40B4-BE49-F238E27FC236}">
                <a16:creationId xmlns:a16="http://schemas.microsoft.com/office/drawing/2014/main" id="{956CE122-B8D4-8F1E-5685-C1D19130620D}"/>
              </a:ext>
            </a:extLst>
          </p:cNvPr>
          <p:cNvPicPr>
            <a:picLocks noChangeAspect="1"/>
          </p:cNvPicPr>
          <p:nvPr/>
        </p:nvPicPr>
        <p:blipFill>
          <a:blip r:embed="rId2"/>
          <a:stretch>
            <a:fillRect/>
          </a:stretch>
        </p:blipFill>
        <p:spPr>
          <a:xfrm>
            <a:off x="112643" y="692497"/>
            <a:ext cx="4372043" cy="2858075"/>
          </a:xfrm>
          <a:prstGeom prst="rect">
            <a:avLst/>
          </a:prstGeom>
        </p:spPr>
      </p:pic>
      <p:pic>
        <p:nvPicPr>
          <p:cNvPr id="4" name="Picture 3">
            <a:extLst>
              <a:ext uri="{FF2B5EF4-FFF2-40B4-BE49-F238E27FC236}">
                <a16:creationId xmlns:a16="http://schemas.microsoft.com/office/drawing/2014/main" id="{208B5BD4-6DB8-9869-C476-A6553664A2BA}"/>
              </a:ext>
            </a:extLst>
          </p:cNvPr>
          <p:cNvPicPr>
            <a:picLocks noChangeAspect="1"/>
          </p:cNvPicPr>
          <p:nvPr/>
        </p:nvPicPr>
        <p:blipFill rotWithShape="1">
          <a:blip r:embed="rId3"/>
          <a:srcRect b="7652"/>
          <a:stretch/>
        </p:blipFill>
        <p:spPr>
          <a:xfrm>
            <a:off x="4813850" y="930645"/>
            <a:ext cx="6698735" cy="2368140"/>
          </a:xfrm>
          <a:prstGeom prst="rect">
            <a:avLst/>
          </a:prstGeom>
        </p:spPr>
      </p:pic>
      <p:pic>
        <p:nvPicPr>
          <p:cNvPr id="8" name="Picture 7">
            <a:extLst>
              <a:ext uri="{FF2B5EF4-FFF2-40B4-BE49-F238E27FC236}">
                <a16:creationId xmlns:a16="http://schemas.microsoft.com/office/drawing/2014/main" id="{0BAAD8E5-DCAB-B6CA-00BF-594E72B78C77}"/>
              </a:ext>
            </a:extLst>
          </p:cNvPr>
          <p:cNvPicPr>
            <a:picLocks noChangeAspect="1"/>
          </p:cNvPicPr>
          <p:nvPr/>
        </p:nvPicPr>
        <p:blipFill>
          <a:blip r:embed="rId4"/>
          <a:stretch>
            <a:fillRect/>
          </a:stretch>
        </p:blipFill>
        <p:spPr>
          <a:xfrm>
            <a:off x="112642" y="3737178"/>
            <a:ext cx="5830551" cy="1945992"/>
          </a:xfrm>
          <a:prstGeom prst="rect">
            <a:avLst/>
          </a:prstGeom>
        </p:spPr>
      </p:pic>
      <p:pic>
        <p:nvPicPr>
          <p:cNvPr id="11" name="Picture 10">
            <a:extLst>
              <a:ext uri="{FF2B5EF4-FFF2-40B4-BE49-F238E27FC236}">
                <a16:creationId xmlns:a16="http://schemas.microsoft.com/office/drawing/2014/main" id="{2F0785F2-4AEB-C977-4A26-944AD17EA21C}"/>
              </a:ext>
            </a:extLst>
          </p:cNvPr>
          <p:cNvPicPr>
            <a:picLocks noChangeAspect="1"/>
          </p:cNvPicPr>
          <p:nvPr/>
        </p:nvPicPr>
        <p:blipFill>
          <a:blip r:embed="rId5"/>
          <a:stretch>
            <a:fillRect/>
          </a:stretch>
        </p:blipFill>
        <p:spPr>
          <a:xfrm>
            <a:off x="6135961" y="4462291"/>
            <a:ext cx="5808357" cy="2112129"/>
          </a:xfrm>
          <a:prstGeom prst="rect">
            <a:avLst/>
          </a:prstGeom>
        </p:spPr>
      </p:pic>
    </p:spTree>
    <p:extLst>
      <p:ext uri="{BB962C8B-B14F-4D97-AF65-F5344CB8AC3E}">
        <p14:creationId xmlns:p14="http://schemas.microsoft.com/office/powerpoint/2010/main" val="1395716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Analyze data distribution</a:t>
            </a:r>
          </a:p>
        </p:txBody>
      </p:sp>
      <p:pic>
        <p:nvPicPr>
          <p:cNvPr id="5" name="Picture 4">
            <a:extLst>
              <a:ext uri="{FF2B5EF4-FFF2-40B4-BE49-F238E27FC236}">
                <a16:creationId xmlns:a16="http://schemas.microsoft.com/office/drawing/2014/main" id="{867C2711-6B76-3E1D-C21A-552B19B74B91}"/>
              </a:ext>
            </a:extLst>
          </p:cNvPr>
          <p:cNvPicPr>
            <a:picLocks noChangeAspect="1"/>
          </p:cNvPicPr>
          <p:nvPr/>
        </p:nvPicPr>
        <p:blipFill>
          <a:blip r:embed="rId2"/>
          <a:stretch>
            <a:fillRect/>
          </a:stretch>
        </p:blipFill>
        <p:spPr>
          <a:xfrm>
            <a:off x="84879" y="699183"/>
            <a:ext cx="5795060" cy="2567013"/>
          </a:xfrm>
          <a:prstGeom prst="rect">
            <a:avLst/>
          </a:prstGeom>
        </p:spPr>
      </p:pic>
      <p:pic>
        <p:nvPicPr>
          <p:cNvPr id="7" name="Picture 6" descr="A graph showing different emotions&#10;&#10;Description automatically generated">
            <a:extLst>
              <a:ext uri="{FF2B5EF4-FFF2-40B4-BE49-F238E27FC236}">
                <a16:creationId xmlns:a16="http://schemas.microsoft.com/office/drawing/2014/main" id="{738F84BC-CF01-073B-DF9B-6694B0EF7B3D}"/>
              </a:ext>
            </a:extLst>
          </p:cNvPr>
          <p:cNvPicPr>
            <a:picLocks noChangeAspect="1"/>
          </p:cNvPicPr>
          <p:nvPr/>
        </p:nvPicPr>
        <p:blipFill rotWithShape="1">
          <a:blip r:embed="rId3">
            <a:extLst>
              <a:ext uri="{28A0092B-C50C-407E-A947-70E740481C1C}">
                <a14:useLocalDpi xmlns:a14="http://schemas.microsoft.com/office/drawing/2010/main" val="0"/>
              </a:ext>
            </a:extLst>
          </a:blip>
          <a:srcRect l="1075" t="8488" b="5436"/>
          <a:stretch/>
        </p:blipFill>
        <p:spPr>
          <a:xfrm>
            <a:off x="2687254" y="3429000"/>
            <a:ext cx="6817491" cy="3345084"/>
          </a:xfrm>
          <a:prstGeom prst="rect">
            <a:avLst/>
          </a:prstGeom>
        </p:spPr>
      </p:pic>
      <p:pic>
        <p:nvPicPr>
          <p:cNvPr id="12" name="Picture 11">
            <a:extLst>
              <a:ext uri="{FF2B5EF4-FFF2-40B4-BE49-F238E27FC236}">
                <a16:creationId xmlns:a16="http://schemas.microsoft.com/office/drawing/2014/main" id="{877C4D40-898C-1B12-9A96-89D93410DDCF}"/>
              </a:ext>
            </a:extLst>
          </p:cNvPr>
          <p:cNvPicPr>
            <a:picLocks noChangeAspect="1"/>
          </p:cNvPicPr>
          <p:nvPr/>
        </p:nvPicPr>
        <p:blipFill>
          <a:blip r:embed="rId4"/>
          <a:stretch>
            <a:fillRect/>
          </a:stretch>
        </p:blipFill>
        <p:spPr>
          <a:xfrm>
            <a:off x="6447099" y="512181"/>
            <a:ext cx="5544274" cy="2461063"/>
          </a:xfrm>
          <a:prstGeom prst="rect">
            <a:avLst/>
          </a:prstGeom>
        </p:spPr>
      </p:pic>
    </p:spTree>
    <p:extLst>
      <p:ext uri="{BB962C8B-B14F-4D97-AF65-F5344CB8AC3E}">
        <p14:creationId xmlns:p14="http://schemas.microsoft.com/office/powerpoint/2010/main" val="3399135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215869" cy="692497"/>
          </a:xfrm>
          <a:prstGeom prst="rect">
            <a:avLst/>
          </a:prstGeom>
          <a:noFill/>
        </p:spPr>
        <p:txBody>
          <a:bodyPr wrap="square" rtlCol="0">
            <a:spAutoFit/>
          </a:bodyPr>
          <a:lstStyle/>
          <a:p>
            <a:r>
              <a:rPr lang="en-US" sz="3900" u="sng" dirty="0"/>
              <a:t>Functions to implement </a:t>
            </a:r>
            <a:r>
              <a:rPr lang="en-US" sz="3900" u="sng" dirty="0" err="1"/>
              <a:t>DenseNet</a:t>
            </a:r>
            <a:r>
              <a:rPr lang="en-US" sz="3900" u="sng" dirty="0"/>
              <a:t> model pt.1</a:t>
            </a:r>
          </a:p>
        </p:txBody>
      </p:sp>
      <p:pic>
        <p:nvPicPr>
          <p:cNvPr id="4" name="Picture 3">
            <a:extLst>
              <a:ext uri="{FF2B5EF4-FFF2-40B4-BE49-F238E27FC236}">
                <a16:creationId xmlns:a16="http://schemas.microsoft.com/office/drawing/2014/main" id="{9F887F86-A659-C3AF-0DDE-7DAC24514568}"/>
              </a:ext>
            </a:extLst>
          </p:cNvPr>
          <p:cNvPicPr>
            <a:picLocks noChangeAspect="1"/>
          </p:cNvPicPr>
          <p:nvPr/>
        </p:nvPicPr>
        <p:blipFill>
          <a:blip r:embed="rId2"/>
          <a:stretch>
            <a:fillRect/>
          </a:stretch>
        </p:blipFill>
        <p:spPr>
          <a:xfrm>
            <a:off x="282365" y="1447016"/>
            <a:ext cx="11641924" cy="3963968"/>
          </a:xfrm>
          <a:prstGeom prst="rect">
            <a:avLst/>
          </a:prstGeom>
        </p:spPr>
      </p:pic>
    </p:spTree>
    <p:extLst>
      <p:ext uri="{BB962C8B-B14F-4D97-AF65-F5344CB8AC3E}">
        <p14:creationId xmlns:p14="http://schemas.microsoft.com/office/powerpoint/2010/main" val="1998393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569A66-7835-DD3E-794E-74762EB1B13A}"/>
              </a:ext>
            </a:extLst>
          </p:cNvPr>
          <p:cNvSpPr txBox="1"/>
          <p:nvPr/>
        </p:nvSpPr>
        <p:spPr>
          <a:xfrm>
            <a:off x="2364187" y="2551837"/>
            <a:ext cx="8122476" cy="1754326"/>
          </a:xfrm>
          <a:prstGeom prst="rect">
            <a:avLst/>
          </a:prstGeom>
          <a:noFill/>
        </p:spPr>
        <p:txBody>
          <a:bodyPr wrap="square">
            <a:spAutoFit/>
          </a:bodyPr>
          <a:lstStyle/>
          <a:p>
            <a:pPr marL="36900" algn="l"/>
            <a:r>
              <a:rPr lang="en-US" sz="3600" u="sng" dirty="0">
                <a:effectLst>
                  <a:outerShdw blurRad="38100" dist="38100" dir="2700000" algn="tl">
                    <a:srgbClr val="000000">
                      <a:alpha val="43137"/>
                    </a:srgbClr>
                  </a:outerShdw>
                </a:effectLst>
              </a:rPr>
              <a:t>Sebastian Russo</a:t>
            </a:r>
            <a:r>
              <a:rPr lang="en-US" sz="3600" dirty="0">
                <a:effectLst>
                  <a:outerShdw blurRad="38100" dist="38100" dir="2700000" algn="tl">
                    <a:srgbClr val="000000">
                      <a:alpha val="43137"/>
                    </a:srgbClr>
                  </a:outerShdw>
                </a:effectLst>
              </a:rPr>
              <a:t> (</a:t>
            </a:r>
            <a:r>
              <a:rPr lang="en-US" sz="3600" dirty="0">
                <a:solidFill>
                  <a:srgbClr val="FF0000"/>
                </a:solidFill>
                <a:effectLst>
                  <a:outerShdw blurRad="38100" dist="38100" dir="2700000" algn="tl">
                    <a:srgbClr val="000000">
                      <a:alpha val="43137"/>
                    </a:srgbClr>
                  </a:outerShdw>
                </a:effectLst>
              </a:rPr>
              <a:t>Technical</a:t>
            </a:r>
            <a:r>
              <a:rPr lang="en-US" sz="3600" dirty="0">
                <a:effectLst>
                  <a:outerShdw blurRad="38100" dist="38100" dir="2700000" algn="tl">
                    <a:srgbClr val="000000">
                      <a:alpha val="43137"/>
                    </a:srgbClr>
                  </a:outerShdw>
                </a:effectLst>
              </a:rPr>
              <a:t>)</a:t>
            </a:r>
          </a:p>
          <a:p>
            <a:pPr marL="36900" algn="l"/>
            <a:r>
              <a:rPr lang="en-US" sz="3600" u="sng" dirty="0">
                <a:effectLst>
                  <a:outerShdw blurRad="38100" dist="38100" dir="2700000" algn="tl">
                    <a:srgbClr val="000000">
                      <a:alpha val="43137"/>
                    </a:srgbClr>
                  </a:outerShdw>
                </a:effectLst>
              </a:rPr>
              <a:t>Javier Peres</a:t>
            </a:r>
            <a:r>
              <a:rPr lang="en-US" sz="3600" dirty="0">
                <a:effectLst>
                  <a:outerShdw blurRad="38100" dist="38100" dir="2700000" algn="tl">
                    <a:srgbClr val="000000">
                      <a:alpha val="43137"/>
                    </a:srgbClr>
                  </a:outerShdw>
                </a:effectLst>
              </a:rPr>
              <a:t> (</a:t>
            </a:r>
            <a:r>
              <a:rPr lang="en-US" sz="3600" dirty="0">
                <a:solidFill>
                  <a:srgbClr val="FF0000"/>
                </a:solidFill>
                <a:effectLst>
                  <a:outerShdw blurRad="38100" dist="38100" dir="2700000" algn="tl">
                    <a:srgbClr val="000000">
                      <a:alpha val="43137"/>
                    </a:srgbClr>
                  </a:outerShdw>
                </a:effectLst>
              </a:rPr>
              <a:t>Write-up</a:t>
            </a:r>
            <a:r>
              <a:rPr lang="en-US" sz="3600" dirty="0">
                <a:effectLst>
                  <a:outerShdw blurRad="38100" dist="38100" dir="2700000" algn="tl">
                    <a:srgbClr val="000000">
                      <a:alpha val="43137"/>
                    </a:srgbClr>
                  </a:outerShdw>
                </a:effectLst>
              </a:rPr>
              <a:t>)</a:t>
            </a:r>
          </a:p>
          <a:p>
            <a:pPr marL="36900" algn="l"/>
            <a:r>
              <a:rPr lang="en-US" sz="3600" u="sng" dirty="0">
                <a:effectLst>
                  <a:outerShdw blurRad="38100" dist="38100" dir="2700000" algn="tl">
                    <a:srgbClr val="000000">
                      <a:alpha val="43137"/>
                    </a:srgbClr>
                  </a:outerShdw>
                </a:effectLst>
              </a:rPr>
              <a:t>Guillermo Trigo</a:t>
            </a:r>
            <a:r>
              <a:rPr lang="en-US" sz="3600" dirty="0">
                <a:effectLst>
                  <a:outerShdw blurRad="38100" dist="38100" dir="2700000" algn="tl">
                    <a:srgbClr val="000000">
                      <a:alpha val="43137"/>
                    </a:srgbClr>
                  </a:outerShdw>
                </a:effectLst>
              </a:rPr>
              <a:t> (</a:t>
            </a:r>
            <a:r>
              <a:rPr lang="en-US" sz="3600" dirty="0">
                <a:solidFill>
                  <a:srgbClr val="FF0000"/>
                </a:solidFill>
                <a:effectLst>
                  <a:outerShdw blurRad="38100" dist="38100" dir="2700000" algn="tl">
                    <a:srgbClr val="000000">
                      <a:alpha val="43137"/>
                    </a:srgbClr>
                  </a:outerShdw>
                </a:effectLst>
              </a:rPr>
              <a:t>Figures/Tables</a:t>
            </a:r>
            <a:r>
              <a:rPr lang="en-US" sz="36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333017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215869" cy="692497"/>
          </a:xfrm>
          <a:prstGeom prst="rect">
            <a:avLst/>
          </a:prstGeom>
          <a:noFill/>
        </p:spPr>
        <p:txBody>
          <a:bodyPr wrap="square" rtlCol="0">
            <a:spAutoFit/>
          </a:bodyPr>
          <a:lstStyle/>
          <a:p>
            <a:r>
              <a:rPr lang="en-US" sz="3900" u="sng" dirty="0"/>
              <a:t>Functions to implement </a:t>
            </a:r>
            <a:r>
              <a:rPr lang="en-US" sz="3900" u="sng" dirty="0" err="1"/>
              <a:t>DenseNet</a:t>
            </a:r>
            <a:r>
              <a:rPr lang="en-US" sz="3900" u="sng" dirty="0"/>
              <a:t> model pt.2</a:t>
            </a:r>
          </a:p>
        </p:txBody>
      </p:sp>
      <p:pic>
        <p:nvPicPr>
          <p:cNvPr id="5" name="Picture 4">
            <a:extLst>
              <a:ext uri="{FF2B5EF4-FFF2-40B4-BE49-F238E27FC236}">
                <a16:creationId xmlns:a16="http://schemas.microsoft.com/office/drawing/2014/main" id="{172DEE42-618C-C540-1D65-2289CA5AAEA4}"/>
              </a:ext>
            </a:extLst>
          </p:cNvPr>
          <p:cNvPicPr>
            <a:picLocks noChangeAspect="1"/>
          </p:cNvPicPr>
          <p:nvPr/>
        </p:nvPicPr>
        <p:blipFill>
          <a:blip r:embed="rId2"/>
          <a:stretch>
            <a:fillRect/>
          </a:stretch>
        </p:blipFill>
        <p:spPr>
          <a:xfrm>
            <a:off x="1296363" y="704072"/>
            <a:ext cx="8970382" cy="3252100"/>
          </a:xfrm>
          <a:prstGeom prst="rect">
            <a:avLst/>
          </a:prstGeom>
        </p:spPr>
      </p:pic>
      <p:pic>
        <p:nvPicPr>
          <p:cNvPr id="4" name="Picture 3">
            <a:extLst>
              <a:ext uri="{FF2B5EF4-FFF2-40B4-BE49-F238E27FC236}">
                <a16:creationId xmlns:a16="http://schemas.microsoft.com/office/drawing/2014/main" id="{D9A1F608-D7C0-8B11-5769-CE2001F069B3}"/>
              </a:ext>
            </a:extLst>
          </p:cNvPr>
          <p:cNvPicPr>
            <a:picLocks noChangeAspect="1"/>
          </p:cNvPicPr>
          <p:nvPr/>
        </p:nvPicPr>
        <p:blipFill>
          <a:blip r:embed="rId3"/>
          <a:stretch>
            <a:fillRect/>
          </a:stretch>
        </p:blipFill>
        <p:spPr>
          <a:xfrm>
            <a:off x="1296363" y="3956172"/>
            <a:ext cx="8970382" cy="2652972"/>
          </a:xfrm>
          <a:prstGeom prst="rect">
            <a:avLst/>
          </a:prstGeom>
        </p:spPr>
      </p:pic>
    </p:spTree>
    <p:extLst>
      <p:ext uri="{BB962C8B-B14F-4D97-AF65-F5344CB8AC3E}">
        <p14:creationId xmlns:p14="http://schemas.microsoft.com/office/powerpoint/2010/main" val="4083917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215869" cy="692497"/>
          </a:xfrm>
          <a:prstGeom prst="rect">
            <a:avLst/>
          </a:prstGeom>
          <a:noFill/>
        </p:spPr>
        <p:txBody>
          <a:bodyPr wrap="square" rtlCol="0">
            <a:spAutoFit/>
          </a:bodyPr>
          <a:lstStyle/>
          <a:p>
            <a:r>
              <a:rPr lang="en-US" sz="3900" u="sng" dirty="0"/>
              <a:t>Functions to implement </a:t>
            </a:r>
            <a:r>
              <a:rPr lang="en-US" sz="3900" u="sng" dirty="0" err="1"/>
              <a:t>DenseNet</a:t>
            </a:r>
            <a:r>
              <a:rPr lang="en-US" sz="3900" u="sng" dirty="0"/>
              <a:t> model pt.3</a:t>
            </a:r>
          </a:p>
        </p:txBody>
      </p:sp>
      <p:pic>
        <p:nvPicPr>
          <p:cNvPr id="4" name="Picture 3">
            <a:extLst>
              <a:ext uri="{FF2B5EF4-FFF2-40B4-BE49-F238E27FC236}">
                <a16:creationId xmlns:a16="http://schemas.microsoft.com/office/drawing/2014/main" id="{7A7FCC32-0FF8-2774-6D3E-85C8B9784E78}"/>
              </a:ext>
            </a:extLst>
          </p:cNvPr>
          <p:cNvPicPr>
            <a:picLocks noChangeAspect="1"/>
          </p:cNvPicPr>
          <p:nvPr/>
        </p:nvPicPr>
        <p:blipFill>
          <a:blip r:embed="rId2"/>
          <a:stretch>
            <a:fillRect/>
          </a:stretch>
        </p:blipFill>
        <p:spPr>
          <a:xfrm>
            <a:off x="212453" y="857057"/>
            <a:ext cx="10212225" cy="1143160"/>
          </a:xfrm>
          <a:prstGeom prst="rect">
            <a:avLst/>
          </a:prstGeom>
        </p:spPr>
      </p:pic>
      <p:pic>
        <p:nvPicPr>
          <p:cNvPr id="8" name="Picture 7">
            <a:extLst>
              <a:ext uri="{FF2B5EF4-FFF2-40B4-BE49-F238E27FC236}">
                <a16:creationId xmlns:a16="http://schemas.microsoft.com/office/drawing/2014/main" id="{F6596532-4784-E257-0789-12CB5B84C60B}"/>
              </a:ext>
            </a:extLst>
          </p:cNvPr>
          <p:cNvPicPr>
            <a:picLocks noChangeAspect="1"/>
          </p:cNvPicPr>
          <p:nvPr/>
        </p:nvPicPr>
        <p:blipFill>
          <a:blip r:embed="rId3"/>
          <a:stretch>
            <a:fillRect/>
          </a:stretch>
        </p:blipFill>
        <p:spPr>
          <a:xfrm>
            <a:off x="2796154" y="2164777"/>
            <a:ext cx="6599692" cy="4470031"/>
          </a:xfrm>
          <a:prstGeom prst="rect">
            <a:avLst/>
          </a:prstGeom>
        </p:spPr>
      </p:pic>
    </p:spTree>
    <p:extLst>
      <p:ext uri="{BB962C8B-B14F-4D97-AF65-F5344CB8AC3E}">
        <p14:creationId xmlns:p14="http://schemas.microsoft.com/office/powerpoint/2010/main" val="3416290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Overview the model you have created (a mess)</a:t>
            </a:r>
          </a:p>
        </p:txBody>
      </p:sp>
      <p:pic>
        <p:nvPicPr>
          <p:cNvPr id="5" name="Picture 4">
            <a:extLst>
              <a:ext uri="{FF2B5EF4-FFF2-40B4-BE49-F238E27FC236}">
                <a16:creationId xmlns:a16="http://schemas.microsoft.com/office/drawing/2014/main" id="{EA0494D4-6D86-1F12-517F-7AF00563E048}"/>
              </a:ext>
            </a:extLst>
          </p:cNvPr>
          <p:cNvPicPr>
            <a:picLocks noChangeAspect="1"/>
          </p:cNvPicPr>
          <p:nvPr/>
        </p:nvPicPr>
        <p:blipFill>
          <a:blip r:embed="rId2"/>
          <a:stretch>
            <a:fillRect/>
          </a:stretch>
        </p:blipFill>
        <p:spPr>
          <a:xfrm>
            <a:off x="160794" y="890863"/>
            <a:ext cx="5302178" cy="2700183"/>
          </a:xfrm>
          <a:prstGeom prst="rect">
            <a:avLst/>
          </a:prstGeom>
        </p:spPr>
      </p:pic>
      <p:pic>
        <p:nvPicPr>
          <p:cNvPr id="4" name="Picture 3">
            <a:extLst>
              <a:ext uri="{FF2B5EF4-FFF2-40B4-BE49-F238E27FC236}">
                <a16:creationId xmlns:a16="http://schemas.microsoft.com/office/drawing/2014/main" id="{A0993984-224B-4A56-D54F-E88DDCE402AE}"/>
              </a:ext>
            </a:extLst>
          </p:cNvPr>
          <p:cNvPicPr>
            <a:picLocks noChangeAspect="1"/>
          </p:cNvPicPr>
          <p:nvPr/>
        </p:nvPicPr>
        <p:blipFill>
          <a:blip r:embed="rId3"/>
          <a:stretch>
            <a:fillRect/>
          </a:stretch>
        </p:blipFill>
        <p:spPr>
          <a:xfrm>
            <a:off x="5573910" y="841671"/>
            <a:ext cx="5858798" cy="5715244"/>
          </a:xfrm>
          <a:prstGeom prst="rect">
            <a:avLst/>
          </a:prstGeom>
        </p:spPr>
      </p:pic>
    </p:spTree>
    <p:extLst>
      <p:ext uri="{BB962C8B-B14F-4D97-AF65-F5344CB8AC3E}">
        <p14:creationId xmlns:p14="http://schemas.microsoft.com/office/powerpoint/2010/main" val="3270431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3D9D1B7-4B55-8239-C19E-B94958819B2D}"/>
              </a:ext>
            </a:extLst>
          </p:cNvPr>
          <p:cNvPicPr>
            <a:picLocks noChangeAspect="1"/>
          </p:cNvPicPr>
          <p:nvPr/>
        </p:nvPicPr>
        <p:blipFill rotWithShape="1">
          <a:blip r:embed="rId2"/>
          <a:srcRect r="656"/>
          <a:stretch/>
        </p:blipFill>
        <p:spPr>
          <a:xfrm>
            <a:off x="65589" y="692497"/>
            <a:ext cx="5258251" cy="2796676"/>
          </a:xfrm>
          <a:prstGeom prst="rect">
            <a:avLst/>
          </a:prstGeom>
        </p:spPr>
      </p:pic>
      <p:sp>
        <p:nvSpPr>
          <p:cNvPr id="3" name="TextBox 2">
            <a:extLst>
              <a:ext uri="{FF2B5EF4-FFF2-40B4-BE49-F238E27FC236}">
                <a16:creationId xmlns:a16="http://schemas.microsoft.com/office/drawing/2014/main" id="{28207E49-E60B-8867-970B-0A7D6D5E25C2}"/>
              </a:ext>
            </a:extLst>
          </p:cNvPr>
          <p:cNvSpPr txBox="1"/>
          <p:nvPr/>
        </p:nvSpPr>
        <p:spPr>
          <a:xfrm>
            <a:off x="5428529" y="692497"/>
            <a:ext cx="1612741" cy="400110"/>
          </a:xfrm>
          <a:prstGeom prst="rect">
            <a:avLst/>
          </a:prstGeom>
          <a:noFill/>
          <a:ln w="38100">
            <a:solidFill>
              <a:srgbClr val="383838"/>
            </a:solidFill>
          </a:ln>
        </p:spPr>
        <p:txBody>
          <a:bodyPr wrap="square">
            <a:spAutoFit/>
          </a:bodyPr>
          <a:lstStyle/>
          <a:p>
            <a:r>
              <a:rPr lang="en-US" sz="2000" dirty="0"/>
              <a:t>Iteration 1</a:t>
            </a:r>
          </a:p>
        </p:txBody>
      </p:sp>
      <p:sp>
        <p:nvSpPr>
          <p:cNvPr id="12" name="TextBox 11">
            <a:extLst>
              <a:ext uri="{FF2B5EF4-FFF2-40B4-BE49-F238E27FC236}">
                <a16:creationId xmlns:a16="http://schemas.microsoft.com/office/drawing/2014/main" id="{CEAA32CC-BC03-B32C-A146-A1BBE3CAEFDB}"/>
              </a:ext>
            </a:extLst>
          </p:cNvPr>
          <p:cNvSpPr txBox="1"/>
          <p:nvPr/>
        </p:nvSpPr>
        <p:spPr>
          <a:xfrm>
            <a:off x="5441518" y="2859259"/>
            <a:ext cx="1612741" cy="400110"/>
          </a:xfrm>
          <a:prstGeom prst="rect">
            <a:avLst/>
          </a:prstGeom>
          <a:noFill/>
          <a:ln w="38100">
            <a:solidFill>
              <a:srgbClr val="383838"/>
            </a:solidFill>
          </a:ln>
        </p:spPr>
        <p:txBody>
          <a:bodyPr wrap="square">
            <a:spAutoFit/>
          </a:bodyPr>
          <a:lstStyle/>
          <a:p>
            <a:r>
              <a:rPr lang="en-US" sz="2000" dirty="0"/>
              <a:t>Iteration 2</a:t>
            </a:r>
          </a:p>
        </p:txBody>
      </p:sp>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Model training, </a:t>
            </a:r>
            <a:r>
              <a:rPr lang="en-US" sz="3900" u="sng" dirty="0" err="1"/>
              <a:t>freezed</a:t>
            </a:r>
            <a:r>
              <a:rPr lang="en-US" sz="3900" u="sng" dirty="0"/>
              <a:t> layers pt.1</a:t>
            </a:r>
          </a:p>
        </p:txBody>
      </p:sp>
      <p:pic>
        <p:nvPicPr>
          <p:cNvPr id="8" name="Picture 7">
            <a:extLst>
              <a:ext uri="{FF2B5EF4-FFF2-40B4-BE49-F238E27FC236}">
                <a16:creationId xmlns:a16="http://schemas.microsoft.com/office/drawing/2014/main" id="{052DF57C-B4AF-775D-C834-1B55861FEF58}"/>
              </a:ext>
            </a:extLst>
          </p:cNvPr>
          <p:cNvPicPr>
            <a:picLocks noChangeAspect="1"/>
          </p:cNvPicPr>
          <p:nvPr/>
        </p:nvPicPr>
        <p:blipFill>
          <a:blip r:embed="rId3"/>
          <a:stretch>
            <a:fillRect/>
          </a:stretch>
        </p:blipFill>
        <p:spPr>
          <a:xfrm>
            <a:off x="5405380" y="1057883"/>
            <a:ext cx="4754620" cy="1669726"/>
          </a:xfrm>
          <a:prstGeom prst="rect">
            <a:avLst/>
          </a:prstGeom>
        </p:spPr>
      </p:pic>
      <p:sp>
        <p:nvSpPr>
          <p:cNvPr id="10" name="TextBox 9">
            <a:extLst>
              <a:ext uri="{FF2B5EF4-FFF2-40B4-BE49-F238E27FC236}">
                <a16:creationId xmlns:a16="http://schemas.microsoft.com/office/drawing/2014/main" id="{92F896D1-5D07-572C-3972-04D36AD69ABD}"/>
              </a:ext>
            </a:extLst>
          </p:cNvPr>
          <p:cNvSpPr txBox="1"/>
          <p:nvPr/>
        </p:nvSpPr>
        <p:spPr>
          <a:xfrm>
            <a:off x="42440" y="3492066"/>
            <a:ext cx="5034987" cy="3323987"/>
          </a:xfrm>
          <a:prstGeom prst="rect">
            <a:avLst/>
          </a:prstGeom>
          <a:noFill/>
        </p:spPr>
        <p:txBody>
          <a:bodyPr wrap="square">
            <a:spAutoFit/>
          </a:bodyPr>
          <a:lstStyle/>
          <a:p>
            <a:r>
              <a:rPr lang="en-US" sz="1500" dirty="0"/>
              <a:t>Setting the trainable attribute to false prevents weight from being updated and:</a:t>
            </a:r>
          </a:p>
          <a:p>
            <a:endParaRPr lang="en-US" sz="1500" dirty="0"/>
          </a:p>
          <a:p>
            <a:pPr marL="285750" indent="-285750">
              <a:buFont typeface="Arial" panose="020B0604020202020204" pitchFamily="34" charset="0"/>
              <a:buChar char="•"/>
            </a:pPr>
            <a:r>
              <a:rPr lang="en-US" sz="1500" dirty="0"/>
              <a:t>Leverage Pre-trained Knowledge: Freezing the CNN base (feature extractor), the feature extraction capabilities of the pre-trained model are enhanced (layers learned to detect edges, textures, shapes etc.)</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t>Overfitting: Prevent layers from being updated during training to avoiding overfitting</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t>Reduce Training Time: Train fewer layers means that the model trains faster with less resources.</a:t>
            </a:r>
          </a:p>
        </p:txBody>
      </p:sp>
      <p:pic>
        <p:nvPicPr>
          <p:cNvPr id="11" name="Picture 10">
            <a:extLst>
              <a:ext uri="{FF2B5EF4-FFF2-40B4-BE49-F238E27FC236}">
                <a16:creationId xmlns:a16="http://schemas.microsoft.com/office/drawing/2014/main" id="{D8DBB539-DF7F-5865-7310-5CE2551B66F6}"/>
              </a:ext>
            </a:extLst>
          </p:cNvPr>
          <p:cNvPicPr>
            <a:picLocks noChangeAspect="1"/>
          </p:cNvPicPr>
          <p:nvPr/>
        </p:nvPicPr>
        <p:blipFill>
          <a:blip r:embed="rId4"/>
          <a:stretch>
            <a:fillRect/>
          </a:stretch>
        </p:blipFill>
        <p:spPr>
          <a:xfrm>
            <a:off x="5428529" y="3228889"/>
            <a:ext cx="5034986" cy="1519671"/>
          </a:xfrm>
          <a:prstGeom prst="rect">
            <a:avLst/>
          </a:prstGeom>
        </p:spPr>
      </p:pic>
      <p:sp>
        <p:nvSpPr>
          <p:cNvPr id="13" name="TextBox 12">
            <a:extLst>
              <a:ext uri="{FF2B5EF4-FFF2-40B4-BE49-F238E27FC236}">
                <a16:creationId xmlns:a16="http://schemas.microsoft.com/office/drawing/2014/main" id="{2E400322-48E1-83B4-85EA-265B7017A8D1}"/>
              </a:ext>
            </a:extLst>
          </p:cNvPr>
          <p:cNvSpPr txBox="1"/>
          <p:nvPr/>
        </p:nvSpPr>
        <p:spPr>
          <a:xfrm>
            <a:off x="10160000" y="1540132"/>
            <a:ext cx="1148080" cy="784830"/>
          </a:xfrm>
          <a:prstGeom prst="rect">
            <a:avLst/>
          </a:prstGeom>
          <a:noFill/>
        </p:spPr>
        <p:txBody>
          <a:bodyPr wrap="square">
            <a:spAutoFit/>
          </a:bodyPr>
          <a:lstStyle/>
          <a:p>
            <a:r>
              <a:rPr lang="en-US" sz="1500" dirty="0"/>
              <a:t>Whole run (only 6 epochs)</a:t>
            </a:r>
          </a:p>
        </p:txBody>
      </p:sp>
      <p:sp>
        <p:nvSpPr>
          <p:cNvPr id="14" name="TextBox 13">
            <a:extLst>
              <a:ext uri="{FF2B5EF4-FFF2-40B4-BE49-F238E27FC236}">
                <a16:creationId xmlns:a16="http://schemas.microsoft.com/office/drawing/2014/main" id="{9940FEB2-29E8-16D1-7732-8F87B01BB158}"/>
              </a:ext>
            </a:extLst>
          </p:cNvPr>
          <p:cNvSpPr txBox="1"/>
          <p:nvPr/>
        </p:nvSpPr>
        <p:spPr>
          <a:xfrm>
            <a:off x="10463515" y="3517376"/>
            <a:ext cx="1148080" cy="1015663"/>
          </a:xfrm>
          <a:prstGeom prst="rect">
            <a:avLst/>
          </a:prstGeom>
          <a:noFill/>
        </p:spPr>
        <p:txBody>
          <a:bodyPr wrap="square">
            <a:spAutoFit/>
          </a:bodyPr>
          <a:lstStyle/>
          <a:p>
            <a:r>
              <a:rPr lang="en-US" sz="1500" dirty="0"/>
              <a:t>Half of stated epochs done</a:t>
            </a:r>
          </a:p>
        </p:txBody>
      </p:sp>
      <p:sp>
        <p:nvSpPr>
          <p:cNvPr id="15" name="TextBox 14">
            <a:extLst>
              <a:ext uri="{FF2B5EF4-FFF2-40B4-BE49-F238E27FC236}">
                <a16:creationId xmlns:a16="http://schemas.microsoft.com/office/drawing/2014/main" id="{89B85B84-DFCD-63A6-5E2C-204A8CC96691}"/>
              </a:ext>
            </a:extLst>
          </p:cNvPr>
          <p:cNvSpPr txBox="1"/>
          <p:nvPr/>
        </p:nvSpPr>
        <p:spPr>
          <a:xfrm>
            <a:off x="5501834" y="4866905"/>
            <a:ext cx="1612741" cy="400110"/>
          </a:xfrm>
          <a:prstGeom prst="rect">
            <a:avLst/>
          </a:prstGeom>
          <a:noFill/>
          <a:ln w="38100">
            <a:solidFill>
              <a:srgbClr val="383838"/>
            </a:solidFill>
          </a:ln>
        </p:spPr>
        <p:txBody>
          <a:bodyPr wrap="square">
            <a:spAutoFit/>
          </a:bodyPr>
          <a:lstStyle/>
          <a:p>
            <a:r>
              <a:rPr lang="en-US" sz="2000" dirty="0"/>
              <a:t>Iteration 3</a:t>
            </a:r>
          </a:p>
        </p:txBody>
      </p:sp>
      <p:sp>
        <p:nvSpPr>
          <p:cNvPr id="16" name="Rectangle 15">
            <a:extLst>
              <a:ext uri="{FF2B5EF4-FFF2-40B4-BE49-F238E27FC236}">
                <a16:creationId xmlns:a16="http://schemas.microsoft.com/office/drawing/2014/main" id="{4D45A7B1-4286-8CA4-08E1-2BD00D063D3D}"/>
              </a:ext>
            </a:extLst>
          </p:cNvPr>
          <p:cNvSpPr/>
          <p:nvPr/>
        </p:nvSpPr>
        <p:spPr>
          <a:xfrm>
            <a:off x="5461194" y="4231640"/>
            <a:ext cx="5002321" cy="492760"/>
          </a:xfrm>
          <a:prstGeom prst="rect">
            <a:avLst/>
          </a:prstGeom>
          <a:noFill/>
          <a:ln w="952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CD6726-24F5-B25D-0CB5-76C4809CD651}"/>
              </a:ext>
            </a:extLst>
          </p:cNvPr>
          <p:cNvSpPr/>
          <p:nvPr/>
        </p:nvSpPr>
        <p:spPr>
          <a:xfrm>
            <a:off x="5420621" y="2260827"/>
            <a:ext cx="4739380" cy="466782"/>
          </a:xfrm>
          <a:prstGeom prst="rect">
            <a:avLst/>
          </a:prstGeom>
          <a:noFill/>
          <a:ln w="952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BDF4C7-1571-FEC1-94FE-FC42582554F5}"/>
              </a:ext>
            </a:extLst>
          </p:cNvPr>
          <p:cNvPicPr>
            <a:picLocks noChangeAspect="1"/>
          </p:cNvPicPr>
          <p:nvPr/>
        </p:nvPicPr>
        <p:blipFill rotWithShape="1">
          <a:blip r:embed="rId5"/>
          <a:srcRect b="8646"/>
          <a:stretch/>
        </p:blipFill>
        <p:spPr>
          <a:xfrm>
            <a:off x="5471354" y="5219684"/>
            <a:ext cx="5473264" cy="1626564"/>
          </a:xfrm>
          <a:prstGeom prst="rect">
            <a:avLst/>
          </a:prstGeom>
        </p:spPr>
      </p:pic>
      <p:sp>
        <p:nvSpPr>
          <p:cNvPr id="6" name="Rectangle 5">
            <a:extLst>
              <a:ext uri="{FF2B5EF4-FFF2-40B4-BE49-F238E27FC236}">
                <a16:creationId xmlns:a16="http://schemas.microsoft.com/office/drawing/2014/main" id="{BE2C0AB6-A262-55AB-C540-B965BBEBCCF7}"/>
              </a:ext>
            </a:extLst>
          </p:cNvPr>
          <p:cNvSpPr/>
          <p:nvPr/>
        </p:nvSpPr>
        <p:spPr>
          <a:xfrm>
            <a:off x="5501834" y="6323292"/>
            <a:ext cx="5442784" cy="522955"/>
          </a:xfrm>
          <a:prstGeom prst="rect">
            <a:avLst/>
          </a:prstGeom>
          <a:noFill/>
          <a:ln w="952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09813D8-CDFE-B6FD-14DE-7009461637BC}"/>
              </a:ext>
            </a:extLst>
          </p:cNvPr>
          <p:cNvSpPr txBox="1"/>
          <p:nvPr/>
        </p:nvSpPr>
        <p:spPr>
          <a:xfrm>
            <a:off x="10944618" y="5538462"/>
            <a:ext cx="1148080" cy="784830"/>
          </a:xfrm>
          <a:prstGeom prst="rect">
            <a:avLst/>
          </a:prstGeom>
          <a:noFill/>
        </p:spPr>
        <p:txBody>
          <a:bodyPr wrap="square">
            <a:spAutoFit/>
          </a:bodyPr>
          <a:lstStyle/>
          <a:p>
            <a:r>
              <a:rPr lang="en-US" sz="1500" dirty="0"/>
              <a:t>13 out of 30 epochs done</a:t>
            </a:r>
          </a:p>
        </p:txBody>
      </p:sp>
      <p:sp>
        <p:nvSpPr>
          <p:cNvPr id="4" name="TextBox 3">
            <a:extLst>
              <a:ext uri="{FF2B5EF4-FFF2-40B4-BE49-F238E27FC236}">
                <a16:creationId xmlns:a16="http://schemas.microsoft.com/office/drawing/2014/main" id="{D676B902-2D0A-B563-3708-46B5EF5CD6C4}"/>
              </a:ext>
            </a:extLst>
          </p:cNvPr>
          <p:cNvSpPr txBox="1"/>
          <p:nvPr/>
        </p:nvSpPr>
        <p:spPr>
          <a:xfrm>
            <a:off x="7041270" y="734717"/>
            <a:ext cx="1148080" cy="323165"/>
          </a:xfrm>
          <a:prstGeom prst="rect">
            <a:avLst/>
          </a:prstGeom>
          <a:noFill/>
        </p:spPr>
        <p:txBody>
          <a:bodyPr wrap="square">
            <a:spAutoFit/>
          </a:bodyPr>
          <a:lstStyle/>
          <a:p>
            <a:r>
              <a:rPr lang="es-US" sz="1500" dirty="0"/>
              <a:t>C</a:t>
            </a:r>
            <a:r>
              <a:rPr lang="en-US" sz="1500" dirty="0"/>
              <a:t>PU run</a:t>
            </a:r>
          </a:p>
        </p:txBody>
      </p:sp>
      <p:sp>
        <p:nvSpPr>
          <p:cNvPr id="18" name="TextBox 17">
            <a:extLst>
              <a:ext uri="{FF2B5EF4-FFF2-40B4-BE49-F238E27FC236}">
                <a16:creationId xmlns:a16="http://schemas.microsoft.com/office/drawing/2014/main" id="{1D833096-ED0C-A6FD-FBAA-A4A558E3B983}"/>
              </a:ext>
            </a:extLst>
          </p:cNvPr>
          <p:cNvSpPr txBox="1"/>
          <p:nvPr/>
        </p:nvSpPr>
        <p:spPr>
          <a:xfrm>
            <a:off x="7041270" y="2899086"/>
            <a:ext cx="1148080" cy="323165"/>
          </a:xfrm>
          <a:prstGeom prst="rect">
            <a:avLst/>
          </a:prstGeom>
          <a:noFill/>
        </p:spPr>
        <p:txBody>
          <a:bodyPr wrap="square">
            <a:spAutoFit/>
          </a:bodyPr>
          <a:lstStyle/>
          <a:p>
            <a:r>
              <a:rPr lang="es-US" sz="1500" dirty="0"/>
              <a:t>C</a:t>
            </a:r>
            <a:r>
              <a:rPr lang="en-US" sz="1500" dirty="0"/>
              <a:t>PU run</a:t>
            </a:r>
          </a:p>
        </p:txBody>
      </p:sp>
      <p:sp>
        <p:nvSpPr>
          <p:cNvPr id="19" name="TextBox 18">
            <a:extLst>
              <a:ext uri="{FF2B5EF4-FFF2-40B4-BE49-F238E27FC236}">
                <a16:creationId xmlns:a16="http://schemas.microsoft.com/office/drawing/2014/main" id="{4EAC226E-37A4-D81E-BA3E-47441CC5FD1C}"/>
              </a:ext>
            </a:extLst>
          </p:cNvPr>
          <p:cNvSpPr txBox="1"/>
          <p:nvPr/>
        </p:nvSpPr>
        <p:spPr>
          <a:xfrm>
            <a:off x="7114574" y="4920679"/>
            <a:ext cx="1318225" cy="323165"/>
          </a:xfrm>
          <a:prstGeom prst="rect">
            <a:avLst/>
          </a:prstGeom>
          <a:noFill/>
        </p:spPr>
        <p:txBody>
          <a:bodyPr wrap="square">
            <a:spAutoFit/>
          </a:bodyPr>
          <a:lstStyle/>
          <a:p>
            <a:r>
              <a:rPr lang="es-US" sz="1500" dirty="0"/>
              <a:t>T4 GPU</a:t>
            </a:r>
            <a:r>
              <a:rPr lang="en-US" sz="1500" dirty="0"/>
              <a:t> run</a:t>
            </a:r>
          </a:p>
        </p:txBody>
      </p:sp>
    </p:spTree>
    <p:extLst>
      <p:ext uri="{BB962C8B-B14F-4D97-AF65-F5344CB8AC3E}">
        <p14:creationId xmlns:p14="http://schemas.microsoft.com/office/powerpoint/2010/main" val="3844692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Model training, </a:t>
            </a:r>
            <a:r>
              <a:rPr lang="en-US" sz="3900" u="sng" dirty="0" err="1"/>
              <a:t>freezed</a:t>
            </a:r>
            <a:r>
              <a:rPr lang="en-US" sz="3900" u="sng" dirty="0"/>
              <a:t> layers pt.1</a:t>
            </a:r>
          </a:p>
        </p:txBody>
      </p:sp>
      <p:sp>
        <p:nvSpPr>
          <p:cNvPr id="15" name="TextBox 14">
            <a:extLst>
              <a:ext uri="{FF2B5EF4-FFF2-40B4-BE49-F238E27FC236}">
                <a16:creationId xmlns:a16="http://schemas.microsoft.com/office/drawing/2014/main" id="{89B85B84-DFCD-63A6-5E2C-204A8CC96691}"/>
              </a:ext>
            </a:extLst>
          </p:cNvPr>
          <p:cNvSpPr txBox="1"/>
          <p:nvPr/>
        </p:nvSpPr>
        <p:spPr>
          <a:xfrm>
            <a:off x="119607" y="688441"/>
            <a:ext cx="1612741" cy="400110"/>
          </a:xfrm>
          <a:prstGeom prst="rect">
            <a:avLst/>
          </a:prstGeom>
          <a:noFill/>
          <a:ln w="38100">
            <a:solidFill>
              <a:srgbClr val="383838"/>
            </a:solidFill>
          </a:ln>
        </p:spPr>
        <p:txBody>
          <a:bodyPr wrap="square">
            <a:spAutoFit/>
          </a:bodyPr>
          <a:lstStyle/>
          <a:p>
            <a:r>
              <a:rPr lang="en-US" sz="2000" dirty="0"/>
              <a:t>Iteration 4</a:t>
            </a:r>
          </a:p>
        </p:txBody>
      </p:sp>
      <p:pic>
        <p:nvPicPr>
          <p:cNvPr id="4" name="Picture 3">
            <a:extLst>
              <a:ext uri="{FF2B5EF4-FFF2-40B4-BE49-F238E27FC236}">
                <a16:creationId xmlns:a16="http://schemas.microsoft.com/office/drawing/2014/main" id="{D4BB4E07-D9BD-0A25-4E5F-0E74E1930E01}"/>
              </a:ext>
            </a:extLst>
          </p:cNvPr>
          <p:cNvPicPr>
            <a:picLocks noChangeAspect="1"/>
          </p:cNvPicPr>
          <p:nvPr/>
        </p:nvPicPr>
        <p:blipFill>
          <a:blip r:embed="rId2"/>
          <a:stretch>
            <a:fillRect/>
          </a:stretch>
        </p:blipFill>
        <p:spPr>
          <a:xfrm>
            <a:off x="119608" y="1088552"/>
            <a:ext cx="4614438" cy="1429497"/>
          </a:xfrm>
          <a:prstGeom prst="rect">
            <a:avLst/>
          </a:prstGeom>
        </p:spPr>
      </p:pic>
      <p:sp>
        <p:nvSpPr>
          <p:cNvPr id="3" name="TextBox 2">
            <a:extLst>
              <a:ext uri="{FF2B5EF4-FFF2-40B4-BE49-F238E27FC236}">
                <a16:creationId xmlns:a16="http://schemas.microsoft.com/office/drawing/2014/main" id="{43ADCE82-F123-A078-2B4B-F5479A02A681}"/>
              </a:ext>
            </a:extLst>
          </p:cNvPr>
          <p:cNvSpPr txBox="1"/>
          <p:nvPr/>
        </p:nvSpPr>
        <p:spPr>
          <a:xfrm>
            <a:off x="119607" y="2600243"/>
            <a:ext cx="1612741" cy="400110"/>
          </a:xfrm>
          <a:prstGeom prst="rect">
            <a:avLst/>
          </a:prstGeom>
          <a:noFill/>
          <a:ln w="38100">
            <a:solidFill>
              <a:srgbClr val="383838"/>
            </a:solidFill>
          </a:ln>
        </p:spPr>
        <p:txBody>
          <a:bodyPr wrap="square">
            <a:spAutoFit/>
          </a:bodyPr>
          <a:lstStyle/>
          <a:p>
            <a:r>
              <a:rPr lang="en-US" sz="2000" dirty="0"/>
              <a:t>Iteration 5</a:t>
            </a:r>
          </a:p>
        </p:txBody>
      </p:sp>
      <p:pic>
        <p:nvPicPr>
          <p:cNvPr id="6" name="Picture 5">
            <a:extLst>
              <a:ext uri="{FF2B5EF4-FFF2-40B4-BE49-F238E27FC236}">
                <a16:creationId xmlns:a16="http://schemas.microsoft.com/office/drawing/2014/main" id="{40A3100B-A4F0-B678-0E63-7E807FE936E7}"/>
              </a:ext>
            </a:extLst>
          </p:cNvPr>
          <p:cNvPicPr>
            <a:picLocks noChangeAspect="1"/>
          </p:cNvPicPr>
          <p:nvPr/>
        </p:nvPicPr>
        <p:blipFill>
          <a:blip r:embed="rId3"/>
          <a:stretch>
            <a:fillRect/>
          </a:stretch>
        </p:blipFill>
        <p:spPr>
          <a:xfrm>
            <a:off x="119608" y="3000354"/>
            <a:ext cx="4614438" cy="1397184"/>
          </a:xfrm>
          <a:prstGeom prst="rect">
            <a:avLst/>
          </a:prstGeom>
        </p:spPr>
      </p:pic>
      <p:sp>
        <p:nvSpPr>
          <p:cNvPr id="7" name="TextBox 6">
            <a:extLst>
              <a:ext uri="{FF2B5EF4-FFF2-40B4-BE49-F238E27FC236}">
                <a16:creationId xmlns:a16="http://schemas.microsoft.com/office/drawing/2014/main" id="{E30F3881-7214-FAD6-3CDB-B12A09DD9DBF}"/>
              </a:ext>
            </a:extLst>
          </p:cNvPr>
          <p:cNvSpPr txBox="1"/>
          <p:nvPr/>
        </p:nvSpPr>
        <p:spPr>
          <a:xfrm>
            <a:off x="4734046" y="1337155"/>
            <a:ext cx="1148080" cy="784830"/>
          </a:xfrm>
          <a:prstGeom prst="rect">
            <a:avLst/>
          </a:prstGeom>
          <a:noFill/>
        </p:spPr>
        <p:txBody>
          <a:bodyPr wrap="square">
            <a:spAutoFit/>
          </a:bodyPr>
          <a:lstStyle/>
          <a:p>
            <a:r>
              <a:rPr lang="en-US" sz="1500" dirty="0"/>
              <a:t>10 out of 30 epochs done</a:t>
            </a:r>
          </a:p>
        </p:txBody>
      </p:sp>
      <p:sp>
        <p:nvSpPr>
          <p:cNvPr id="8" name="TextBox 7">
            <a:extLst>
              <a:ext uri="{FF2B5EF4-FFF2-40B4-BE49-F238E27FC236}">
                <a16:creationId xmlns:a16="http://schemas.microsoft.com/office/drawing/2014/main" id="{D55E3D1A-0680-EA4F-1407-25B3A422BC11}"/>
              </a:ext>
            </a:extLst>
          </p:cNvPr>
          <p:cNvSpPr txBox="1"/>
          <p:nvPr/>
        </p:nvSpPr>
        <p:spPr>
          <a:xfrm>
            <a:off x="4734046" y="3323625"/>
            <a:ext cx="1148080" cy="784830"/>
          </a:xfrm>
          <a:prstGeom prst="rect">
            <a:avLst/>
          </a:prstGeom>
          <a:noFill/>
        </p:spPr>
        <p:txBody>
          <a:bodyPr wrap="square">
            <a:spAutoFit/>
          </a:bodyPr>
          <a:lstStyle/>
          <a:p>
            <a:r>
              <a:rPr lang="en-US" sz="1500" dirty="0"/>
              <a:t>14 out of 30 epochs done</a:t>
            </a:r>
          </a:p>
        </p:txBody>
      </p:sp>
      <p:sp>
        <p:nvSpPr>
          <p:cNvPr id="9" name="TextBox 8">
            <a:extLst>
              <a:ext uri="{FF2B5EF4-FFF2-40B4-BE49-F238E27FC236}">
                <a16:creationId xmlns:a16="http://schemas.microsoft.com/office/drawing/2014/main" id="{221FD24D-F439-9D44-2E04-156650D2B279}"/>
              </a:ext>
            </a:extLst>
          </p:cNvPr>
          <p:cNvSpPr txBox="1"/>
          <p:nvPr/>
        </p:nvSpPr>
        <p:spPr>
          <a:xfrm>
            <a:off x="119607" y="4479733"/>
            <a:ext cx="1612741" cy="400110"/>
          </a:xfrm>
          <a:prstGeom prst="rect">
            <a:avLst/>
          </a:prstGeom>
          <a:noFill/>
          <a:ln w="38100">
            <a:solidFill>
              <a:srgbClr val="383838"/>
            </a:solidFill>
          </a:ln>
        </p:spPr>
        <p:txBody>
          <a:bodyPr wrap="square">
            <a:spAutoFit/>
          </a:bodyPr>
          <a:lstStyle/>
          <a:p>
            <a:r>
              <a:rPr lang="en-US" sz="2000" dirty="0"/>
              <a:t>Iteration 6</a:t>
            </a:r>
          </a:p>
        </p:txBody>
      </p:sp>
      <p:pic>
        <p:nvPicPr>
          <p:cNvPr id="11" name="Picture 10">
            <a:extLst>
              <a:ext uri="{FF2B5EF4-FFF2-40B4-BE49-F238E27FC236}">
                <a16:creationId xmlns:a16="http://schemas.microsoft.com/office/drawing/2014/main" id="{1402582D-97B6-06C7-1A21-2A5EAB16350A}"/>
              </a:ext>
            </a:extLst>
          </p:cNvPr>
          <p:cNvPicPr>
            <a:picLocks noChangeAspect="1"/>
          </p:cNvPicPr>
          <p:nvPr/>
        </p:nvPicPr>
        <p:blipFill>
          <a:blip r:embed="rId4"/>
          <a:stretch>
            <a:fillRect/>
          </a:stretch>
        </p:blipFill>
        <p:spPr>
          <a:xfrm>
            <a:off x="95222" y="4871162"/>
            <a:ext cx="4638823" cy="1657141"/>
          </a:xfrm>
          <a:prstGeom prst="rect">
            <a:avLst/>
          </a:prstGeom>
        </p:spPr>
      </p:pic>
      <p:sp>
        <p:nvSpPr>
          <p:cNvPr id="10" name="TextBox 9">
            <a:extLst>
              <a:ext uri="{FF2B5EF4-FFF2-40B4-BE49-F238E27FC236}">
                <a16:creationId xmlns:a16="http://schemas.microsoft.com/office/drawing/2014/main" id="{095D3ABA-031C-3CD3-923B-64C78A16D1B5}"/>
              </a:ext>
            </a:extLst>
          </p:cNvPr>
          <p:cNvSpPr txBox="1"/>
          <p:nvPr/>
        </p:nvSpPr>
        <p:spPr>
          <a:xfrm>
            <a:off x="4734046" y="5310095"/>
            <a:ext cx="1148080" cy="784830"/>
          </a:xfrm>
          <a:prstGeom prst="rect">
            <a:avLst/>
          </a:prstGeom>
          <a:noFill/>
        </p:spPr>
        <p:txBody>
          <a:bodyPr wrap="square">
            <a:spAutoFit/>
          </a:bodyPr>
          <a:lstStyle/>
          <a:p>
            <a:r>
              <a:rPr lang="en-US" sz="1500" dirty="0"/>
              <a:t>15 out of 30 epochs done</a:t>
            </a:r>
          </a:p>
        </p:txBody>
      </p:sp>
      <p:sp>
        <p:nvSpPr>
          <p:cNvPr id="14" name="Rectangle 13">
            <a:extLst>
              <a:ext uri="{FF2B5EF4-FFF2-40B4-BE49-F238E27FC236}">
                <a16:creationId xmlns:a16="http://schemas.microsoft.com/office/drawing/2014/main" id="{F1A0C63B-5E41-A1F2-0A38-0381DF71D40D}"/>
              </a:ext>
            </a:extLst>
          </p:cNvPr>
          <p:cNvSpPr/>
          <p:nvPr/>
        </p:nvSpPr>
        <p:spPr>
          <a:xfrm>
            <a:off x="119608" y="2014217"/>
            <a:ext cx="4614438" cy="492760"/>
          </a:xfrm>
          <a:prstGeom prst="rect">
            <a:avLst/>
          </a:prstGeom>
          <a:noFill/>
          <a:ln w="952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899068-6EDB-C5CA-1631-EB9CCFAC16DA}"/>
              </a:ext>
            </a:extLst>
          </p:cNvPr>
          <p:cNvSpPr/>
          <p:nvPr/>
        </p:nvSpPr>
        <p:spPr>
          <a:xfrm>
            <a:off x="119608" y="3903173"/>
            <a:ext cx="4614438" cy="492760"/>
          </a:xfrm>
          <a:prstGeom prst="rect">
            <a:avLst/>
          </a:prstGeom>
          <a:noFill/>
          <a:ln w="952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09320BD-92EB-1F9A-55C0-580D96EB8D5E}"/>
              </a:ext>
            </a:extLst>
          </p:cNvPr>
          <p:cNvSpPr txBox="1"/>
          <p:nvPr/>
        </p:nvSpPr>
        <p:spPr>
          <a:xfrm>
            <a:off x="1732348" y="773624"/>
            <a:ext cx="1318225" cy="323165"/>
          </a:xfrm>
          <a:prstGeom prst="rect">
            <a:avLst/>
          </a:prstGeom>
          <a:noFill/>
        </p:spPr>
        <p:txBody>
          <a:bodyPr wrap="square">
            <a:spAutoFit/>
          </a:bodyPr>
          <a:lstStyle/>
          <a:p>
            <a:r>
              <a:rPr lang="es-US" sz="1500" dirty="0"/>
              <a:t>T4 GPU</a:t>
            </a:r>
            <a:r>
              <a:rPr lang="en-US" sz="1500" dirty="0"/>
              <a:t> run</a:t>
            </a:r>
          </a:p>
        </p:txBody>
      </p:sp>
      <p:sp>
        <p:nvSpPr>
          <p:cNvPr id="18" name="TextBox 17">
            <a:extLst>
              <a:ext uri="{FF2B5EF4-FFF2-40B4-BE49-F238E27FC236}">
                <a16:creationId xmlns:a16="http://schemas.microsoft.com/office/drawing/2014/main" id="{C349EF53-7C3C-86D8-2C37-6A86EF6E3614}"/>
              </a:ext>
            </a:extLst>
          </p:cNvPr>
          <p:cNvSpPr txBox="1"/>
          <p:nvPr/>
        </p:nvSpPr>
        <p:spPr>
          <a:xfrm>
            <a:off x="1732347" y="2666117"/>
            <a:ext cx="1318225" cy="323165"/>
          </a:xfrm>
          <a:prstGeom prst="rect">
            <a:avLst/>
          </a:prstGeom>
          <a:noFill/>
        </p:spPr>
        <p:txBody>
          <a:bodyPr wrap="square">
            <a:spAutoFit/>
          </a:bodyPr>
          <a:lstStyle/>
          <a:p>
            <a:r>
              <a:rPr lang="es-US" sz="1500" dirty="0"/>
              <a:t>T4 GPU</a:t>
            </a:r>
            <a:r>
              <a:rPr lang="en-US" sz="1500" dirty="0"/>
              <a:t> run</a:t>
            </a:r>
          </a:p>
        </p:txBody>
      </p:sp>
      <p:sp>
        <p:nvSpPr>
          <p:cNvPr id="19" name="TextBox 18">
            <a:extLst>
              <a:ext uri="{FF2B5EF4-FFF2-40B4-BE49-F238E27FC236}">
                <a16:creationId xmlns:a16="http://schemas.microsoft.com/office/drawing/2014/main" id="{AAF82E2A-0670-3423-BA00-B68A3F9A6481}"/>
              </a:ext>
            </a:extLst>
          </p:cNvPr>
          <p:cNvSpPr txBox="1"/>
          <p:nvPr/>
        </p:nvSpPr>
        <p:spPr>
          <a:xfrm>
            <a:off x="1732347" y="4556678"/>
            <a:ext cx="1148080" cy="323165"/>
          </a:xfrm>
          <a:prstGeom prst="rect">
            <a:avLst/>
          </a:prstGeom>
          <a:noFill/>
        </p:spPr>
        <p:txBody>
          <a:bodyPr wrap="square">
            <a:spAutoFit/>
          </a:bodyPr>
          <a:lstStyle/>
          <a:p>
            <a:r>
              <a:rPr lang="es-US" sz="1500" dirty="0"/>
              <a:t>C</a:t>
            </a:r>
            <a:r>
              <a:rPr lang="en-US" sz="1500" dirty="0"/>
              <a:t>PU run</a:t>
            </a:r>
          </a:p>
        </p:txBody>
      </p:sp>
      <p:sp>
        <p:nvSpPr>
          <p:cNvPr id="22" name="Rectangle 21">
            <a:extLst>
              <a:ext uri="{FF2B5EF4-FFF2-40B4-BE49-F238E27FC236}">
                <a16:creationId xmlns:a16="http://schemas.microsoft.com/office/drawing/2014/main" id="{2A4C522F-3D86-9E1E-E194-05D34EB083D1}"/>
              </a:ext>
            </a:extLst>
          </p:cNvPr>
          <p:cNvSpPr/>
          <p:nvPr/>
        </p:nvSpPr>
        <p:spPr>
          <a:xfrm>
            <a:off x="137444" y="6046216"/>
            <a:ext cx="4587624" cy="458308"/>
          </a:xfrm>
          <a:prstGeom prst="rect">
            <a:avLst/>
          </a:prstGeom>
          <a:noFill/>
          <a:ln w="952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350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E92113-DEAE-80EB-F7B8-432476D336D7}"/>
              </a:ext>
            </a:extLst>
          </p:cNvPr>
          <p:cNvPicPr>
            <a:picLocks noChangeAspect="1"/>
          </p:cNvPicPr>
          <p:nvPr/>
        </p:nvPicPr>
        <p:blipFill>
          <a:blip r:embed="rId2"/>
          <a:stretch>
            <a:fillRect/>
          </a:stretch>
        </p:blipFill>
        <p:spPr>
          <a:xfrm>
            <a:off x="142551" y="691990"/>
            <a:ext cx="5413298" cy="2697692"/>
          </a:xfrm>
          <a:prstGeom prst="rect">
            <a:avLst/>
          </a:prstGeom>
        </p:spPr>
      </p:pic>
      <p:sp>
        <p:nvSpPr>
          <p:cNvPr id="2" name="TextBox 1">
            <a:extLst>
              <a:ext uri="{FF2B5EF4-FFF2-40B4-BE49-F238E27FC236}">
                <a16:creationId xmlns:a16="http://schemas.microsoft.com/office/drawing/2014/main" id="{1735B1E8-014D-9F21-4554-00B313133C11}"/>
              </a:ext>
            </a:extLst>
          </p:cNvPr>
          <p:cNvSpPr txBox="1"/>
          <p:nvPr/>
        </p:nvSpPr>
        <p:spPr>
          <a:xfrm>
            <a:off x="-2" y="0"/>
            <a:ext cx="12192001" cy="692497"/>
          </a:xfrm>
          <a:prstGeom prst="rect">
            <a:avLst/>
          </a:prstGeom>
          <a:noFill/>
        </p:spPr>
        <p:txBody>
          <a:bodyPr wrap="square" rtlCol="0">
            <a:spAutoFit/>
          </a:bodyPr>
          <a:lstStyle/>
          <a:p>
            <a:r>
              <a:rPr lang="en-US" sz="3900" u="sng" dirty="0"/>
              <a:t>Model training, </a:t>
            </a:r>
            <a:r>
              <a:rPr lang="en-US" sz="3900" u="sng" dirty="0" err="1"/>
              <a:t>unfreezed</a:t>
            </a:r>
            <a:r>
              <a:rPr lang="en-US" sz="3900" u="sng" dirty="0"/>
              <a:t> layers (Fine-tuning) pt.1</a:t>
            </a:r>
          </a:p>
        </p:txBody>
      </p:sp>
      <p:sp>
        <p:nvSpPr>
          <p:cNvPr id="3" name="TextBox 2">
            <a:extLst>
              <a:ext uri="{FF2B5EF4-FFF2-40B4-BE49-F238E27FC236}">
                <a16:creationId xmlns:a16="http://schemas.microsoft.com/office/drawing/2014/main" id="{BEB4AB6C-88E7-946E-6F56-11B0F14F1142}"/>
              </a:ext>
            </a:extLst>
          </p:cNvPr>
          <p:cNvSpPr txBox="1"/>
          <p:nvPr/>
        </p:nvSpPr>
        <p:spPr>
          <a:xfrm>
            <a:off x="143663" y="3400063"/>
            <a:ext cx="5209373" cy="3416320"/>
          </a:xfrm>
          <a:prstGeom prst="rect">
            <a:avLst/>
          </a:prstGeom>
          <a:noFill/>
        </p:spPr>
        <p:txBody>
          <a:bodyPr wrap="square">
            <a:spAutoFit/>
          </a:bodyPr>
          <a:lstStyle/>
          <a:p>
            <a:r>
              <a:rPr lang="en-US" dirty="0"/>
              <a:t>Setting the trainable attribute to true allows layers to be updated during training and:</a:t>
            </a:r>
          </a:p>
          <a:p>
            <a:endParaRPr lang="en-US" dirty="0"/>
          </a:p>
          <a:p>
            <a:pPr marL="285750" indent="-285750">
              <a:buFont typeface="Arial" panose="020B0604020202020204" pitchFamily="34" charset="0"/>
              <a:buChar char="•"/>
            </a:pPr>
            <a:r>
              <a:rPr lang="en-US" dirty="0"/>
              <a:t>Adapt to new Data: After initial training with frozen layers, model can be fine tuned to adapt better to specifics of a new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 Performance: Allowing the pre-trained layers to learn and adjust to the new data, an even better performance is achieved</a:t>
            </a:r>
          </a:p>
        </p:txBody>
      </p:sp>
      <p:pic>
        <p:nvPicPr>
          <p:cNvPr id="9" name="Picture 8">
            <a:extLst>
              <a:ext uri="{FF2B5EF4-FFF2-40B4-BE49-F238E27FC236}">
                <a16:creationId xmlns:a16="http://schemas.microsoft.com/office/drawing/2014/main" id="{C9E5108E-FF57-79E5-2CEA-07920898CEED}"/>
              </a:ext>
            </a:extLst>
          </p:cNvPr>
          <p:cNvPicPr>
            <a:picLocks noChangeAspect="1"/>
          </p:cNvPicPr>
          <p:nvPr/>
        </p:nvPicPr>
        <p:blipFill rotWithShape="1">
          <a:blip r:embed="rId3"/>
          <a:srcRect t="69961"/>
          <a:stretch/>
        </p:blipFill>
        <p:spPr>
          <a:xfrm>
            <a:off x="5648449" y="1592842"/>
            <a:ext cx="5164833" cy="784961"/>
          </a:xfrm>
          <a:prstGeom prst="rect">
            <a:avLst/>
          </a:prstGeom>
        </p:spPr>
      </p:pic>
      <p:pic>
        <p:nvPicPr>
          <p:cNvPr id="11" name="Picture 10">
            <a:extLst>
              <a:ext uri="{FF2B5EF4-FFF2-40B4-BE49-F238E27FC236}">
                <a16:creationId xmlns:a16="http://schemas.microsoft.com/office/drawing/2014/main" id="{F08C771F-AA17-A8B1-4CAA-B76AAC6E3FA2}"/>
              </a:ext>
            </a:extLst>
          </p:cNvPr>
          <p:cNvPicPr>
            <a:picLocks noChangeAspect="1"/>
          </p:cNvPicPr>
          <p:nvPr/>
        </p:nvPicPr>
        <p:blipFill>
          <a:blip r:embed="rId4"/>
          <a:stretch>
            <a:fillRect/>
          </a:stretch>
        </p:blipFill>
        <p:spPr>
          <a:xfrm>
            <a:off x="5648449" y="2377803"/>
            <a:ext cx="5164833" cy="245510"/>
          </a:xfrm>
          <a:prstGeom prst="rect">
            <a:avLst/>
          </a:prstGeom>
        </p:spPr>
      </p:pic>
      <p:sp>
        <p:nvSpPr>
          <p:cNvPr id="4" name="TextBox 3">
            <a:extLst>
              <a:ext uri="{FF2B5EF4-FFF2-40B4-BE49-F238E27FC236}">
                <a16:creationId xmlns:a16="http://schemas.microsoft.com/office/drawing/2014/main" id="{AED685AC-AE68-7DB0-58CE-05E6754A2943}"/>
              </a:ext>
            </a:extLst>
          </p:cNvPr>
          <p:cNvSpPr txBox="1"/>
          <p:nvPr/>
        </p:nvSpPr>
        <p:spPr>
          <a:xfrm>
            <a:off x="5668769" y="692497"/>
            <a:ext cx="1612741" cy="400110"/>
          </a:xfrm>
          <a:prstGeom prst="rect">
            <a:avLst/>
          </a:prstGeom>
          <a:noFill/>
          <a:ln w="38100">
            <a:solidFill>
              <a:srgbClr val="383838"/>
            </a:solidFill>
          </a:ln>
        </p:spPr>
        <p:txBody>
          <a:bodyPr wrap="square">
            <a:spAutoFit/>
          </a:bodyPr>
          <a:lstStyle/>
          <a:p>
            <a:r>
              <a:rPr lang="en-US" sz="2000" dirty="0"/>
              <a:t>Iteration 1</a:t>
            </a:r>
          </a:p>
        </p:txBody>
      </p:sp>
      <p:pic>
        <p:nvPicPr>
          <p:cNvPr id="13" name="Picture 12" descr="A screenshot of a computer&#10;&#10;Description automatically generated">
            <a:extLst>
              <a:ext uri="{FF2B5EF4-FFF2-40B4-BE49-F238E27FC236}">
                <a16:creationId xmlns:a16="http://schemas.microsoft.com/office/drawing/2014/main" id="{177DC6EC-2F83-C0AD-B2C9-F2A36148E2A9}"/>
              </a:ext>
            </a:extLst>
          </p:cNvPr>
          <p:cNvPicPr>
            <a:picLocks noChangeAspect="1"/>
          </p:cNvPicPr>
          <p:nvPr/>
        </p:nvPicPr>
        <p:blipFill rotWithShape="1">
          <a:blip r:embed="rId5">
            <a:extLst>
              <a:ext uri="{28A0092B-C50C-407E-A947-70E740481C1C}">
                <a14:useLocalDpi xmlns:a14="http://schemas.microsoft.com/office/drawing/2010/main" val="0"/>
              </a:ext>
            </a:extLst>
          </a:blip>
          <a:srcRect l="272" t="70436" r="1" b="19795"/>
          <a:stretch/>
        </p:blipFill>
        <p:spPr>
          <a:xfrm>
            <a:off x="5648449" y="1084842"/>
            <a:ext cx="5164833" cy="508000"/>
          </a:xfrm>
          <a:prstGeom prst="rect">
            <a:avLst/>
          </a:prstGeom>
        </p:spPr>
      </p:pic>
      <p:sp>
        <p:nvSpPr>
          <p:cNvPr id="14" name="TextBox 13">
            <a:extLst>
              <a:ext uri="{FF2B5EF4-FFF2-40B4-BE49-F238E27FC236}">
                <a16:creationId xmlns:a16="http://schemas.microsoft.com/office/drawing/2014/main" id="{1022416B-3676-CF6B-6E9F-48749EC7FA14}"/>
              </a:ext>
            </a:extLst>
          </p:cNvPr>
          <p:cNvSpPr txBox="1"/>
          <p:nvPr/>
        </p:nvSpPr>
        <p:spPr>
          <a:xfrm>
            <a:off x="5661438" y="2685636"/>
            <a:ext cx="1612741" cy="400110"/>
          </a:xfrm>
          <a:prstGeom prst="rect">
            <a:avLst/>
          </a:prstGeom>
          <a:noFill/>
          <a:ln w="38100">
            <a:solidFill>
              <a:srgbClr val="383838"/>
            </a:solidFill>
          </a:ln>
        </p:spPr>
        <p:txBody>
          <a:bodyPr wrap="square">
            <a:spAutoFit/>
          </a:bodyPr>
          <a:lstStyle/>
          <a:p>
            <a:r>
              <a:rPr lang="en-US" sz="2000" dirty="0"/>
              <a:t>Iteration 2</a:t>
            </a:r>
          </a:p>
        </p:txBody>
      </p:sp>
      <p:sp>
        <p:nvSpPr>
          <p:cNvPr id="15" name="TextBox 14">
            <a:extLst>
              <a:ext uri="{FF2B5EF4-FFF2-40B4-BE49-F238E27FC236}">
                <a16:creationId xmlns:a16="http://schemas.microsoft.com/office/drawing/2014/main" id="{9BF4BCCA-82FE-E9D4-4D28-1689D7A90A12}"/>
              </a:ext>
            </a:extLst>
          </p:cNvPr>
          <p:cNvSpPr txBox="1"/>
          <p:nvPr/>
        </p:nvSpPr>
        <p:spPr>
          <a:xfrm>
            <a:off x="10782802" y="1546844"/>
            <a:ext cx="1148080" cy="553998"/>
          </a:xfrm>
          <a:prstGeom prst="rect">
            <a:avLst/>
          </a:prstGeom>
          <a:noFill/>
        </p:spPr>
        <p:txBody>
          <a:bodyPr wrap="square">
            <a:spAutoFit/>
          </a:bodyPr>
          <a:lstStyle/>
          <a:p>
            <a:r>
              <a:rPr lang="en-US" sz="1500" dirty="0"/>
              <a:t>Last 5 epochs</a:t>
            </a:r>
          </a:p>
        </p:txBody>
      </p:sp>
      <p:sp>
        <p:nvSpPr>
          <p:cNvPr id="16" name="TextBox 15">
            <a:extLst>
              <a:ext uri="{FF2B5EF4-FFF2-40B4-BE49-F238E27FC236}">
                <a16:creationId xmlns:a16="http://schemas.microsoft.com/office/drawing/2014/main" id="{97598D73-0DB6-B9B0-8135-2BCBA7B46BF6}"/>
              </a:ext>
            </a:extLst>
          </p:cNvPr>
          <p:cNvSpPr txBox="1"/>
          <p:nvPr/>
        </p:nvSpPr>
        <p:spPr>
          <a:xfrm>
            <a:off x="5668769" y="4739945"/>
            <a:ext cx="1612741" cy="400110"/>
          </a:xfrm>
          <a:prstGeom prst="rect">
            <a:avLst/>
          </a:prstGeom>
          <a:noFill/>
          <a:ln w="38100">
            <a:solidFill>
              <a:srgbClr val="383838"/>
            </a:solidFill>
          </a:ln>
        </p:spPr>
        <p:txBody>
          <a:bodyPr wrap="square">
            <a:spAutoFit/>
          </a:bodyPr>
          <a:lstStyle/>
          <a:p>
            <a:r>
              <a:rPr lang="en-US" sz="2000" dirty="0"/>
              <a:t>Iteration 3</a:t>
            </a:r>
          </a:p>
        </p:txBody>
      </p:sp>
      <p:pic>
        <p:nvPicPr>
          <p:cNvPr id="19" name="Picture 18">
            <a:extLst>
              <a:ext uri="{FF2B5EF4-FFF2-40B4-BE49-F238E27FC236}">
                <a16:creationId xmlns:a16="http://schemas.microsoft.com/office/drawing/2014/main" id="{2CC539F2-42FC-C4E2-28B5-833D36B7EBF9}"/>
              </a:ext>
            </a:extLst>
          </p:cNvPr>
          <p:cNvPicPr>
            <a:picLocks noChangeAspect="1"/>
          </p:cNvPicPr>
          <p:nvPr/>
        </p:nvPicPr>
        <p:blipFill>
          <a:blip r:embed="rId6"/>
          <a:stretch>
            <a:fillRect/>
          </a:stretch>
        </p:blipFill>
        <p:spPr>
          <a:xfrm>
            <a:off x="5638288" y="3073418"/>
            <a:ext cx="5264871" cy="1581372"/>
          </a:xfrm>
          <a:prstGeom prst="rect">
            <a:avLst/>
          </a:prstGeom>
        </p:spPr>
      </p:pic>
      <p:sp>
        <p:nvSpPr>
          <p:cNvPr id="20" name="TextBox 19">
            <a:extLst>
              <a:ext uri="{FF2B5EF4-FFF2-40B4-BE49-F238E27FC236}">
                <a16:creationId xmlns:a16="http://schemas.microsoft.com/office/drawing/2014/main" id="{9578CA74-701B-AE49-752A-A03AD065E2D4}"/>
              </a:ext>
            </a:extLst>
          </p:cNvPr>
          <p:cNvSpPr txBox="1"/>
          <p:nvPr/>
        </p:nvSpPr>
        <p:spPr>
          <a:xfrm>
            <a:off x="10892999" y="3581418"/>
            <a:ext cx="1148080" cy="553998"/>
          </a:xfrm>
          <a:prstGeom prst="rect">
            <a:avLst/>
          </a:prstGeom>
          <a:noFill/>
        </p:spPr>
        <p:txBody>
          <a:bodyPr wrap="square">
            <a:spAutoFit/>
          </a:bodyPr>
          <a:lstStyle/>
          <a:p>
            <a:r>
              <a:rPr lang="en-US" sz="1500" dirty="0"/>
              <a:t>Last 5 epochs</a:t>
            </a:r>
          </a:p>
        </p:txBody>
      </p:sp>
      <p:sp>
        <p:nvSpPr>
          <p:cNvPr id="6" name="TextBox 5">
            <a:extLst>
              <a:ext uri="{FF2B5EF4-FFF2-40B4-BE49-F238E27FC236}">
                <a16:creationId xmlns:a16="http://schemas.microsoft.com/office/drawing/2014/main" id="{6032E4D5-C787-92DE-D139-86DBF190583A}"/>
              </a:ext>
            </a:extLst>
          </p:cNvPr>
          <p:cNvSpPr txBox="1"/>
          <p:nvPr/>
        </p:nvSpPr>
        <p:spPr>
          <a:xfrm>
            <a:off x="10892999" y="5627366"/>
            <a:ext cx="1148080" cy="553998"/>
          </a:xfrm>
          <a:prstGeom prst="rect">
            <a:avLst/>
          </a:prstGeom>
          <a:noFill/>
        </p:spPr>
        <p:txBody>
          <a:bodyPr wrap="square">
            <a:spAutoFit/>
          </a:bodyPr>
          <a:lstStyle/>
          <a:p>
            <a:r>
              <a:rPr lang="en-US" sz="1500" dirty="0"/>
              <a:t>Last 5 epochs</a:t>
            </a:r>
          </a:p>
        </p:txBody>
      </p:sp>
      <p:pic>
        <p:nvPicPr>
          <p:cNvPr id="8" name="Picture 7">
            <a:extLst>
              <a:ext uri="{FF2B5EF4-FFF2-40B4-BE49-F238E27FC236}">
                <a16:creationId xmlns:a16="http://schemas.microsoft.com/office/drawing/2014/main" id="{172D783A-A3E1-E5E6-0CAC-CB2045AD606A}"/>
              </a:ext>
            </a:extLst>
          </p:cNvPr>
          <p:cNvPicPr>
            <a:picLocks noChangeAspect="1"/>
          </p:cNvPicPr>
          <p:nvPr/>
        </p:nvPicPr>
        <p:blipFill>
          <a:blip r:embed="rId7"/>
          <a:stretch>
            <a:fillRect/>
          </a:stretch>
        </p:blipFill>
        <p:spPr>
          <a:xfrm>
            <a:off x="5668769" y="5133017"/>
            <a:ext cx="5283866" cy="1683366"/>
          </a:xfrm>
          <a:prstGeom prst="rect">
            <a:avLst/>
          </a:prstGeom>
        </p:spPr>
      </p:pic>
      <p:sp>
        <p:nvSpPr>
          <p:cNvPr id="7" name="TextBox 6">
            <a:extLst>
              <a:ext uri="{FF2B5EF4-FFF2-40B4-BE49-F238E27FC236}">
                <a16:creationId xmlns:a16="http://schemas.microsoft.com/office/drawing/2014/main" id="{6DB9A950-859B-8DC8-051E-F280F4E903FA}"/>
              </a:ext>
            </a:extLst>
          </p:cNvPr>
          <p:cNvSpPr txBox="1"/>
          <p:nvPr/>
        </p:nvSpPr>
        <p:spPr>
          <a:xfrm>
            <a:off x="7274179" y="4822331"/>
            <a:ext cx="1318225" cy="323165"/>
          </a:xfrm>
          <a:prstGeom prst="rect">
            <a:avLst/>
          </a:prstGeom>
          <a:noFill/>
        </p:spPr>
        <p:txBody>
          <a:bodyPr wrap="square">
            <a:spAutoFit/>
          </a:bodyPr>
          <a:lstStyle/>
          <a:p>
            <a:r>
              <a:rPr lang="es-US" sz="1500" dirty="0"/>
              <a:t>T4 GPU</a:t>
            </a:r>
            <a:r>
              <a:rPr lang="en-US" sz="1500" dirty="0"/>
              <a:t> run</a:t>
            </a:r>
          </a:p>
        </p:txBody>
      </p:sp>
      <p:sp>
        <p:nvSpPr>
          <p:cNvPr id="5" name="TextBox 4">
            <a:extLst>
              <a:ext uri="{FF2B5EF4-FFF2-40B4-BE49-F238E27FC236}">
                <a16:creationId xmlns:a16="http://schemas.microsoft.com/office/drawing/2014/main" id="{6B277074-3F0A-C6CC-B7B1-3ED809F82A16}"/>
              </a:ext>
            </a:extLst>
          </p:cNvPr>
          <p:cNvSpPr txBox="1"/>
          <p:nvPr/>
        </p:nvSpPr>
        <p:spPr>
          <a:xfrm>
            <a:off x="7274179" y="738462"/>
            <a:ext cx="1148080" cy="323165"/>
          </a:xfrm>
          <a:prstGeom prst="rect">
            <a:avLst/>
          </a:prstGeom>
          <a:noFill/>
        </p:spPr>
        <p:txBody>
          <a:bodyPr wrap="square">
            <a:spAutoFit/>
          </a:bodyPr>
          <a:lstStyle/>
          <a:p>
            <a:r>
              <a:rPr lang="es-US" sz="1500" dirty="0"/>
              <a:t>C</a:t>
            </a:r>
            <a:r>
              <a:rPr lang="en-US" sz="1500" dirty="0"/>
              <a:t>PU run</a:t>
            </a:r>
          </a:p>
        </p:txBody>
      </p:sp>
      <p:sp>
        <p:nvSpPr>
          <p:cNvPr id="10" name="TextBox 9">
            <a:extLst>
              <a:ext uri="{FF2B5EF4-FFF2-40B4-BE49-F238E27FC236}">
                <a16:creationId xmlns:a16="http://schemas.microsoft.com/office/drawing/2014/main" id="{F2EA4B09-782D-CE53-2133-D11992C48E66}"/>
              </a:ext>
            </a:extLst>
          </p:cNvPr>
          <p:cNvSpPr txBox="1"/>
          <p:nvPr/>
        </p:nvSpPr>
        <p:spPr>
          <a:xfrm>
            <a:off x="7269099" y="2750253"/>
            <a:ext cx="1148080" cy="323165"/>
          </a:xfrm>
          <a:prstGeom prst="rect">
            <a:avLst/>
          </a:prstGeom>
          <a:noFill/>
        </p:spPr>
        <p:txBody>
          <a:bodyPr wrap="square">
            <a:spAutoFit/>
          </a:bodyPr>
          <a:lstStyle/>
          <a:p>
            <a:r>
              <a:rPr lang="es-US" sz="1500" dirty="0"/>
              <a:t>C</a:t>
            </a:r>
            <a:r>
              <a:rPr lang="en-US" sz="1500" dirty="0"/>
              <a:t>PU run</a:t>
            </a:r>
          </a:p>
        </p:txBody>
      </p:sp>
    </p:spTree>
    <p:extLst>
      <p:ext uri="{BB962C8B-B14F-4D97-AF65-F5344CB8AC3E}">
        <p14:creationId xmlns:p14="http://schemas.microsoft.com/office/powerpoint/2010/main" val="1096599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2" y="0"/>
            <a:ext cx="12060821" cy="692497"/>
          </a:xfrm>
          <a:prstGeom prst="rect">
            <a:avLst/>
          </a:prstGeom>
          <a:noFill/>
        </p:spPr>
        <p:txBody>
          <a:bodyPr wrap="square" rtlCol="0">
            <a:spAutoFit/>
          </a:bodyPr>
          <a:lstStyle/>
          <a:p>
            <a:r>
              <a:rPr lang="en-US" sz="3900" u="sng" dirty="0"/>
              <a:t>Model training, </a:t>
            </a:r>
            <a:r>
              <a:rPr lang="en-US" sz="3900" u="sng" dirty="0" err="1"/>
              <a:t>unfreezed</a:t>
            </a:r>
            <a:r>
              <a:rPr lang="en-US" sz="3900" u="sng" dirty="0"/>
              <a:t> layers (Fine-tuning) pt.2</a:t>
            </a:r>
          </a:p>
        </p:txBody>
      </p:sp>
      <p:sp>
        <p:nvSpPr>
          <p:cNvPr id="16" name="TextBox 15">
            <a:extLst>
              <a:ext uri="{FF2B5EF4-FFF2-40B4-BE49-F238E27FC236}">
                <a16:creationId xmlns:a16="http://schemas.microsoft.com/office/drawing/2014/main" id="{97598D73-0DB6-B9B0-8135-2BCBA7B46BF6}"/>
              </a:ext>
            </a:extLst>
          </p:cNvPr>
          <p:cNvSpPr txBox="1"/>
          <p:nvPr/>
        </p:nvSpPr>
        <p:spPr>
          <a:xfrm>
            <a:off x="217092" y="665659"/>
            <a:ext cx="1612741" cy="400110"/>
          </a:xfrm>
          <a:prstGeom prst="rect">
            <a:avLst/>
          </a:prstGeom>
          <a:noFill/>
          <a:ln w="38100">
            <a:solidFill>
              <a:srgbClr val="383838"/>
            </a:solidFill>
          </a:ln>
        </p:spPr>
        <p:txBody>
          <a:bodyPr wrap="square">
            <a:spAutoFit/>
          </a:bodyPr>
          <a:lstStyle/>
          <a:p>
            <a:r>
              <a:rPr lang="en-US" sz="2000" dirty="0"/>
              <a:t>Iteration 4</a:t>
            </a:r>
          </a:p>
        </p:txBody>
      </p:sp>
      <p:pic>
        <p:nvPicPr>
          <p:cNvPr id="4" name="Picture 3">
            <a:extLst>
              <a:ext uri="{FF2B5EF4-FFF2-40B4-BE49-F238E27FC236}">
                <a16:creationId xmlns:a16="http://schemas.microsoft.com/office/drawing/2014/main" id="{C22923D2-48C5-5C94-6F37-076F9C21A206}"/>
              </a:ext>
            </a:extLst>
          </p:cNvPr>
          <p:cNvPicPr>
            <a:picLocks noChangeAspect="1"/>
          </p:cNvPicPr>
          <p:nvPr/>
        </p:nvPicPr>
        <p:blipFill>
          <a:blip r:embed="rId2"/>
          <a:stretch>
            <a:fillRect/>
          </a:stretch>
        </p:blipFill>
        <p:spPr>
          <a:xfrm>
            <a:off x="193942" y="1031044"/>
            <a:ext cx="5477653" cy="1616276"/>
          </a:xfrm>
          <a:prstGeom prst="rect">
            <a:avLst/>
          </a:prstGeom>
        </p:spPr>
      </p:pic>
      <p:sp>
        <p:nvSpPr>
          <p:cNvPr id="3" name="TextBox 2">
            <a:extLst>
              <a:ext uri="{FF2B5EF4-FFF2-40B4-BE49-F238E27FC236}">
                <a16:creationId xmlns:a16="http://schemas.microsoft.com/office/drawing/2014/main" id="{F832E979-FCC8-839D-AC3F-E2FF8C9089DC}"/>
              </a:ext>
            </a:extLst>
          </p:cNvPr>
          <p:cNvSpPr txBox="1"/>
          <p:nvPr/>
        </p:nvSpPr>
        <p:spPr>
          <a:xfrm>
            <a:off x="5671595" y="1500369"/>
            <a:ext cx="1148080" cy="553998"/>
          </a:xfrm>
          <a:prstGeom prst="rect">
            <a:avLst/>
          </a:prstGeom>
          <a:noFill/>
        </p:spPr>
        <p:txBody>
          <a:bodyPr wrap="square">
            <a:spAutoFit/>
          </a:bodyPr>
          <a:lstStyle/>
          <a:p>
            <a:r>
              <a:rPr lang="en-US" sz="1500" dirty="0"/>
              <a:t>Last 5 epochs</a:t>
            </a:r>
          </a:p>
        </p:txBody>
      </p:sp>
      <p:sp>
        <p:nvSpPr>
          <p:cNvPr id="5" name="TextBox 4">
            <a:extLst>
              <a:ext uri="{FF2B5EF4-FFF2-40B4-BE49-F238E27FC236}">
                <a16:creationId xmlns:a16="http://schemas.microsoft.com/office/drawing/2014/main" id="{6A0A19EC-05E0-943B-2107-986BD37D9C9F}"/>
              </a:ext>
            </a:extLst>
          </p:cNvPr>
          <p:cNvSpPr txBox="1"/>
          <p:nvPr/>
        </p:nvSpPr>
        <p:spPr>
          <a:xfrm>
            <a:off x="193942" y="2727947"/>
            <a:ext cx="1612741" cy="400110"/>
          </a:xfrm>
          <a:prstGeom prst="rect">
            <a:avLst/>
          </a:prstGeom>
          <a:noFill/>
          <a:ln w="38100">
            <a:solidFill>
              <a:srgbClr val="383838"/>
            </a:solidFill>
          </a:ln>
        </p:spPr>
        <p:txBody>
          <a:bodyPr wrap="square">
            <a:spAutoFit/>
          </a:bodyPr>
          <a:lstStyle/>
          <a:p>
            <a:r>
              <a:rPr lang="en-US" sz="2000" dirty="0"/>
              <a:t>Iteration 5</a:t>
            </a:r>
          </a:p>
        </p:txBody>
      </p:sp>
      <p:sp>
        <p:nvSpPr>
          <p:cNvPr id="6" name="TextBox 5">
            <a:extLst>
              <a:ext uri="{FF2B5EF4-FFF2-40B4-BE49-F238E27FC236}">
                <a16:creationId xmlns:a16="http://schemas.microsoft.com/office/drawing/2014/main" id="{C382B0F9-901F-23FF-48E7-8A382B7357DB}"/>
              </a:ext>
            </a:extLst>
          </p:cNvPr>
          <p:cNvSpPr txBox="1"/>
          <p:nvPr/>
        </p:nvSpPr>
        <p:spPr>
          <a:xfrm>
            <a:off x="5671595" y="3662742"/>
            <a:ext cx="1148080" cy="553998"/>
          </a:xfrm>
          <a:prstGeom prst="rect">
            <a:avLst/>
          </a:prstGeom>
          <a:noFill/>
        </p:spPr>
        <p:txBody>
          <a:bodyPr wrap="square">
            <a:spAutoFit/>
          </a:bodyPr>
          <a:lstStyle/>
          <a:p>
            <a:r>
              <a:rPr lang="en-US" sz="1500" dirty="0"/>
              <a:t>Last 5 epochs</a:t>
            </a:r>
          </a:p>
        </p:txBody>
      </p:sp>
      <p:pic>
        <p:nvPicPr>
          <p:cNvPr id="8" name="Picture 7">
            <a:extLst>
              <a:ext uri="{FF2B5EF4-FFF2-40B4-BE49-F238E27FC236}">
                <a16:creationId xmlns:a16="http://schemas.microsoft.com/office/drawing/2014/main" id="{D057E929-AF26-9A6F-C6B4-4C8A3392A446}"/>
              </a:ext>
            </a:extLst>
          </p:cNvPr>
          <p:cNvPicPr>
            <a:picLocks noChangeAspect="1"/>
          </p:cNvPicPr>
          <p:nvPr/>
        </p:nvPicPr>
        <p:blipFill>
          <a:blip r:embed="rId3"/>
          <a:stretch>
            <a:fillRect/>
          </a:stretch>
        </p:blipFill>
        <p:spPr>
          <a:xfrm>
            <a:off x="182368" y="3128057"/>
            <a:ext cx="5489228" cy="1623369"/>
          </a:xfrm>
          <a:prstGeom prst="rect">
            <a:avLst/>
          </a:prstGeom>
        </p:spPr>
      </p:pic>
      <p:sp>
        <p:nvSpPr>
          <p:cNvPr id="9" name="TextBox 8">
            <a:extLst>
              <a:ext uri="{FF2B5EF4-FFF2-40B4-BE49-F238E27FC236}">
                <a16:creationId xmlns:a16="http://schemas.microsoft.com/office/drawing/2014/main" id="{62B0669A-F746-C424-A4F8-32331548BE53}"/>
              </a:ext>
            </a:extLst>
          </p:cNvPr>
          <p:cNvSpPr txBox="1"/>
          <p:nvPr/>
        </p:nvSpPr>
        <p:spPr>
          <a:xfrm>
            <a:off x="217092" y="4843628"/>
            <a:ext cx="1612741" cy="400110"/>
          </a:xfrm>
          <a:prstGeom prst="rect">
            <a:avLst/>
          </a:prstGeom>
          <a:noFill/>
          <a:ln w="38100">
            <a:solidFill>
              <a:srgbClr val="383838"/>
            </a:solidFill>
          </a:ln>
        </p:spPr>
        <p:txBody>
          <a:bodyPr wrap="square">
            <a:spAutoFit/>
          </a:bodyPr>
          <a:lstStyle/>
          <a:p>
            <a:r>
              <a:rPr lang="en-US" sz="2000" dirty="0"/>
              <a:t>Iteration 6</a:t>
            </a:r>
          </a:p>
        </p:txBody>
      </p:sp>
      <p:sp>
        <p:nvSpPr>
          <p:cNvPr id="10" name="TextBox 9">
            <a:extLst>
              <a:ext uri="{FF2B5EF4-FFF2-40B4-BE49-F238E27FC236}">
                <a16:creationId xmlns:a16="http://schemas.microsoft.com/office/drawing/2014/main" id="{1E7C0A35-5C1E-DF9B-CAAF-D7E64A8A6416}"/>
              </a:ext>
            </a:extLst>
          </p:cNvPr>
          <p:cNvSpPr txBox="1"/>
          <p:nvPr/>
        </p:nvSpPr>
        <p:spPr>
          <a:xfrm>
            <a:off x="5671595" y="5735063"/>
            <a:ext cx="1148080" cy="553998"/>
          </a:xfrm>
          <a:prstGeom prst="rect">
            <a:avLst/>
          </a:prstGeom>
          <a:noFill/>
        </p:spPr>
        <p:txBody>
          <a:bodyPr wrap="square">
            <a:spAutoFit/>
          </a:bodyPr>
          <a:lstStyle/>
          <a:p>
            <a:r>
              <a:rPr lang="en-US" sz="1500" dirty="0"/>
              <a:t>Last 5 epochs</a:t>
            </a:r>
          </a:p>
        </p:txBody>
      </p:sp>
      <p:sp>
        <p:nvSpPr>
          <p:cNvPr id="11" name="TextBox 10">
            <a:extLst>
              <a:ext uri="{FF2B5EF4-FFF2-40B4-BE49-F238E27FC236}">
                <a16:creationId xmlns:a16="http://schemas.microsoft.com/office/drawing/2014/main" id="{8E91D56E-DBEC-19BA-3CF9-098C73F381C5}"/>
              </a:ext>
            </a:extLst>
          </p:cNvPr>
          <p:cNvSpPr txBox="1"/>
          <p:nvPr/>
        </p:nvSpPr>
        <p:spPr>
          <a:xfrm>
            <a:off x="1806683" y="2804892"/>
            <a:ext cx="1318225" cy="323165"/>
          </a:xfrm>
          <a:prstGeom prst="rect">
            <a:avLst/>
          </a:prstGeom>
          <a:noFill/>
        </p:spPr>
        <p:txBody>
          <a:bodyPr wrap="square">
            <a:spAutoFit/>
          </a:bodyPr>
          <a:lstStyle/>
          <a:p>
            <a:r>
              <a:rPr lang="es-US" sz="1500" dirty="0"/>
              <a:t>T4 GPU</a:t>
            </a:r>
            <a:r>
              <a:rPr lang="en-US" sz="1500" dirty="0"/>
              <a:t> run</a:t>
            </a:r>
          </a:p>
        </p:txBody>
      </p:sp>
      <p:sp>
        <p:nvSpPr>
          <p:cNvPr id="12" name="TextBox 11">
            <a:extLst>
              <a:ext uri="{FF2B5EF4-FFF2-40B4-BE49-F238E27FC236}">
                <a16:creationId xmlns:a16="http://schemas.microsoft.com/office/drawing/2014/main" id="{71B0904B-F714-B389-6E9D-D2AEB7FB0995}"/>
              </a:ext>
            </a:extLst>
          </p:cNvPr>
          <p:cNvSpPr txBox="1"/>
          <p:nvPr/>
        </p:nvSpPr>
        <p:spPr>
          <a:xfrm>
            <a:off x="1829833" y="711294"/>
            <a:ext cx="1318225" cy="323165"/>
          </a:xfrm>
          <a:prstGeom prst="rect">
            <a:avLst/>
          </a:prstGeom>
          <a:noFill/>
        </p:spPr>
        <p:txBody>
          <a:bodyPr wrap="square">
            <a:spAutoFit/>
          </a:bodyPr>
          <a:lstStyle/>
          <a:p>
            <a:r>
              <a:rPr lang="es-US" sz="1500" dirty="0"/>
              <a:t>T4 GPU</a:t>
            </a:r>
            <a:r>
              <a:rPr lang="en-US" sz="1500" dirty="0"/>
              <a:t> run</a:t>
            </a:r>
          </a:p>
        </p:txBody>
      </p:sp>
      <p:pic>
        <p:nvPicPr>
          <p:cNvPr id="13" name="Picture 12">
            <a:extLst>
              <a:ext uri="{FF2B5EF4-FFF2-40B4-BE49-F238E27FC236}">
                <a16:creationId xmlns:a16="http://schemas.microsoft.com/office/drawing/2014/main" id="{21AACD61-BEC3-A436-388A-CBD04EF867B2}"/>
              </a:ext>
            </a:extLst>
          </p:cNvPr>
          <p:cNvPicPr>
            <a:picLocks noChangeAspect="1"/>
          </p:cNvPicPr>
          <p:nvPr/>
        </p:nvPicPr>
        <p:blipFill>
          <a:blip r:embed="rId4"/>
          <a:stretch>
            <a:fillRect/>
          </a:stretch>
        </p:blipFill>
        <p:spPr>
          <a:xfrm>
            <a:off x="193942" y="5232163"/>
            <a:ext cx="5477653" cy="1559798"/>
          </a:xfrm>
          <a:prstGeom prst="rect">
            <a:avLst/>
          </a:prstGeom>
        </p:spPr>
      </p:pic>
      <p:sp>
        <p:nvSpPr>
          <p:cNvPr id="14" name="TextBox 13">
            <a:extLst>
              <a:ext uri="{FF2B5EF4-FFF2-40B4-BE49-F238E27FC236}">
                <a16:creationId xmlns:a16="http://schemas.microsoft.com/office/drawing/2014/main" id="{D99BDE10-5DBB-1954-4DBE-D80D1A418606}"/>
              </a:ext>
            </a:extLst>
          </p:cNvPr>
          <p:cNvSpPr txBox="1"/>
          <p:nvPr/>
        </p:nvSpPr>
        <p:spPr>
          <a:xfrm>
            <a:off x="1829833" y="4920573"/>
            <a:ext cx="1148080" cy="323165"/>
          </a:xfrm>
          <a:prstGeom prst="rect">
            <a:avLst/>
          </a:prstGeom>
          <a:noFill/>
        </p:spPr>
        <p:txBody>
          <a:bodyPr wrap="square">
            <a:spAutoFit/>
          </a:bodyPr>
          <a:lstStyle/>
          <a:p>
            <a:r>
              <a:rPr lang="es-US" sz="1500" dirty="0"/>
              <a:t>C</a:t>
            </a:r>
            <a:r>
              <a:rPr lang="en-US" sz="1500" dirty="0"/>
              <a:t>PU run</a:t>
            </a:r>
          </a:p>
        </p:txBody>
      </p:sp>
    </p:spTree>
    <p:extLst>
      <p:ext uri="{BB962C8B-B14F-4D97-AF65-F5344CB8AC3E}">
        <p14:creationId xmlns:p14="http://schemas.microsoft.com/office/powerpoint/2010/main" val="25314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2" y="0"/>
            <a:ext cx="12049247" cy="692497"/>
          </a:xfrm>
          <a:prstGeom prst="rect">
            <a:avLst/>
          </a:prstGeom>
          <a:noFill/>
        </p:spPr>
        <p:txBody>
          <a:bodyPr wrap="square" rtlCol="0">
            <a:spAutoFit/>
          </a:bodyPr>
          <a:lstStyle/>
          <a:p>
            <a:r>
              <a:rPr lang="en-US" sz="3900" u="sng" dirty="0"/>
              <a:t>Obtain history from freeze and unfreeze together</a:t>
            </a:r>
          </a:p>
        </p:txBody>
      </p:sp>
      <p:pic>
        <p:nvPicPr>
          <p:cNvPr id="4" name="Picture 3">
            <a:extLst>
              <a:ext uri="{FF2B5EF4-FFF2-40B4-BE49-F238E27FC236}">
                <a16:creationId xmlns:a16="http://schemas.microsoft.com/office/drawing/2014/main" id="{B89A00FA-5E3B-243A-C07B-0D520130D99A}"/>
              </a:ext>
            </a:extLst>
          </p:cNvPr>
          <p:cNvPicPr>
            <a:picLocks noChangeAspect="1"/>
          </p:cNvPicPr>
          <p:nvPr/>
        </p:nvPicPr>
        <p:blipFill>
          <a:blip r:embed="rId2"/>
          <a:stretch>
            <a:fillRect/>
          </a:stretch>
        </p:blipFill>
        <p:spPr>
          <a:xfrm>
            <a:off x="104940" y="806319"/>
            <a:ext cx="8819141" cy="3094981"/>
          </a:xfrm>
          <a:prstGeom prst="rect">
            <a:avLst/>
          </a:prstGeom>
        </p:spPr>
      </p:pic>
      <p:pic>
        <p:nvPicPr>
          <p:cNvPr id="5" name="Picture 4">
            <a:extLst>
              <a:ext uri="{FF2B5EF4-FFF2-40B4-BE49-F238E27FC236}">
                <a16:creationId xmlns:a16="http://schemas.microsoft.com/office/drawing/2014/main" id="{AF2E8179-1F0F-73D4-DF0A-F9EF949D9229}"/>
              </a:ext>
            </a:extLst>
          </p:cNvPr>
          <p:cNvPicPr>
            <a:picLocks noChangeAspect="1"/>
          </p:cNvPicPr>
          <p:nvPr/>
        </p:nvPicPr>
        <p:blipFill>
          <a:blip r:embed="rId3"/>
          <a:stretch>
            <a:fillRect/>
          </a:stretch>
        </p:blipFill>
        <p:spPr>
          <a:xfrm>
            <a:off x="2256152" y="4015122"/>
            <a:ext cx="5186369" cy="2603641"/>
          </a:xfrm>
          <a:prstGeom prst="rect">
            <a:avLst/>
          </a:prstGeom>
        </p:spPr>
      </p:pic>
    </p:spTree>
    <p:extLst>
      <p:ext uri="{BB962C8B-B14F-4D97-AF65-F5344CB8AC3E}">
        <p14:creationId xmlns:p14="http://schemas.microsoft.com/office/powerpoint/2010/main" val="2085989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Accuracy vs number of Epochs pt.1  </a:t>
            </a:r>
          </a:p>
        </p:txBody>
      </p:sp>
      <p:pic>
        <p:nvPicPr>
          <p:cNvPr id="5" name="Picture 4">
            <a:extLst>
              <a:ext uri="{FF2B5EF4-FFF2-40B4-BE49-F238E27FC236}">
                <a16:creationId xmlns:a16="http://schemas.microsoft.com/office/drawing/2014/main" id="{820C0A2E-DD2E-2CA8-DF4F-8564DF45C1FF}"/>
              </a:ext>
            </a:extLst>
          </p:cNvPr>
          <p:cNvPicPr>
            <a:picLocks noChangeAspect="1"/>
          </p:cNvPicPr>
          <p:nvPr/>
        </p:nvPicPr>
        <p:blipFill>
          <a:blip r:embed="rId2"/>
          <a:stretch>
            <a:fillRect/>
          </a:stretch>
        </p:blipFill>
        <p:spPr>
          <a:xfrm>
            <a:off x="316376" y="669348"/>
            <a:ext cx="4408614" cy="3004832"/>
          </a:xfrm>
          <a:prstGeom prst="rect">
            <a:avLst/>
          </a:prstGeom>
        </p:spPr>
      </p:pic>
      <p:pic>
        <p:nvPicPr>
          <p:cNvPr id="4" name="Picture 3" descr="A graph showing the value of a number of percent&#10;&#10;Description automatically generated with medium confidence">
            <a:extLst>
              <a:ext uri="{FF2B5EF4-FFF2-40B4-BE49-F238E27FC236}">
                <a16:creationId xmlns:a16="http://schemas.microsoft.com/office/drawing/2014/main" id="{F37C40FE-B580-7408-B2B7-2597119ACDB7}"/>
              </a:ext>
            </a:extLst>
          </p:cNvPr>
          <p:cNvPicPr>
            <a:picLocks noChangeAspect="1"/>
          </p:cNvPicPr>
          <p:nvPr/>
        </p:nvPicPr>
        <p:blipFill rotWithShape="1">
          <a:blip r:embed="rId3">
            <a:extLst>
              <a:ext uri="{28A0092B-C50C-407E-A947-70E740481C1C}">
                <a14:useLocalDpi xmlns:a14="http://schemas.microsoft.com/office/drawing/2010/main" val="0"/>
              </a:ext>
            </a:extLst>
          </a:blip>
          <a:srcRect l="1363" t="5038" r="1289" b="6080"/>
          <a:stretch/>
        </p:blipFill>
        <p:spPr>
          <a:xfrm>
            <a:off x="5845217" y="1092607"/>
            <a:ext cx="5671590" cy="2469263"/>
          </a:xfrm>
          <a:prstGeom prst="rect">
            <a:avLst/>
          </a:prstGeom>
        </p:spPr>
      </p:pic>
      <p:sp>
        <p:nvSpPr>
          <p:cNvPr id="6" name="TextBox 5">
            <a:extLst>
              <a:ext uri="{FF2B5EF4-FFF2-40B4-BE49-F238E27FC236}">
                <a16:creationId xmlns:a16="http://schemas.microsoft.com/office/drawing/2014/main" id="{110B635D-48A7-EA42-D4ED-B23F6D4984F4}"/>
              </a:ext>
            </a:extLst>
          </p:cNvPr>
          <p:cNvSpPr txBox="1"/>
          <p:nvPr/>
        </p:nvSpPr>
        <p:spPr>
          <a:xfrm>
            <a:off x="5856792" y="692497"/>
            <a:ext cx="1612741" cy="400110"/>
          </a:xfrm>
          <a:prstGeom prst="rect">
            <a:avLst/>
          </a:prstGeom>
          <a:noFill/>
          <a:ln w="38100">
            <a:solidFill>
              <a:schemeClr val="tx1"/>
            </a:solidFill>
          </a:ln>
        </p:spPr>
        <p:txBody>
          <a:bodyPr wrap="square">
            <a:spAutoFit/>
          </a:bodyPr>
          <a:lstStyle/>
          <a:p>
            <a:r>
              <a:rPr lang="en-US" sz="2000" dirty="0"/>
              <a:t>Iteration 1</a:t>
            </a:r>
          </a:p>
        </p:txBody>
      </p:sp>
      <p:sp>
        <p:nvSpPr>
          <p:cNvPr id="8" name="TextBox 7">
            <a:extLst>
              <a:ext uri="{FF2B5EF4-FFF2-40B4-BE49-F238E27FC236}">
                <a16:creationId xmlns:a16="http://schemas.microsoft.com/office/drawing/2014/main" id="{545CA898-4598-4CA8-F59E-E48E6F37500B}"/>
              </a:ext>
            </a:extLst>
          </p:cNvPr>
          <p:cNvSpPr txBox="1"/>
          <p:nvPr/>
        </p:nvSpPr>
        <p:spPr>
          <a:xfrm>
            <a:off x="5856792" y="3674179"/>
            <a:ext cx="1612741" cy="400110"/>
          </a:xfrm>
          <a:prstGeom prst="rect">
            <a:avLst/>
          </a:prstGeom>
          <a:noFill/>
          <a:ln w="38100">
            <a:solidFill>
              <a:schemeClr val="tx1"/>
            </a:solidFill>
          </a:ln>
        </p:spPr>
        <p:txBody>
          <a:bodyPr wrap="square">
            <a:spAutoFit/>
          </a:bodyPr>
          <a:lstStyle/>
          <a:p>
            <a:r>
              <a:rPr lang="en-US" sz="2000" dirty="0"/>
              <a:t>Iteration 2</a:t>
            </a:r>
          </a:p>
        </p:txBody>
      </p:sp>
      <p:pic>
        <p:nvPicPr>
          <p:cNvPr id="11" name="Picture 10" descr="A graph showing the difference between the average and the average&#10;&#10;Description automatically generated">
            <a:extLst>
              <a:ext uri="{FF2B5EF4-FFF2-40B4-BE49-F238E27FC236}">
                <a16:creationId xmlns:a16="http://schemas.microsoft.com/office/drawing/2014/main" id="{5459BB7C-85C6-F9BD-9612-72B84D5A3F01}"/>
              </a:ext>
            </a:extLst>
          </p:cNvPr>
          <p:cNvPicPr>
            <a:picLocks noChangeAspect="1"/>
          </p:cNvPicPr>
          <p:nvPr/>
        </p:nvPicPr>
        <p:blipFill rotWithShape="1">
          <a:blip r:embed="rId4">
            <a:extLst>
              <a:ext uri="{28A0092B-C50C-407E-A947-70E740481C1C}">
                <a14:useLocalDpi xmlns:a14="http://schemas.microsoft.com/office/drawing/2010/main" val="0"/>
              </a:ext>
            </a:extLst>
          </a:blip>
          <a:srcRect l="2709" t="5038" r="1971" b="6080"/>
          <a:stretch/>
        </p:blipFill>
        <p:spPr>
          <a:xfrm>
            <a:off x="5845217" y="4074289"/>
            <a:ext cx="5269823" cy="2671223"/>
          </a:xfrm>
          <a:prstGeom prst="rect">
            <a:avLst/>
          </a:prstGeom>
        </p:spPr>
      </p:pic>
      <p:sp>
        <p:nvSpPr>
          <p:cNvPr id="12" name="TextBox 11">
            <a:extLst>
              <a:ext uri="{FF2B5EF4-FFF2-40B4-BE49-F238E27FC236}">
                <a16:creationId xmlns:a16="http://schemas.microsoft.com/office/drawing/2014/main" id="{13063B5C-7CFF-C06F-4B60-52DD9E01FD1D}"/>
              </a:ext>
            </a:extLst>
          </p:cNvPr>
          <p:cNvSpPr txBox="1"/>
          <p:nvPr/>
        </p:nvSpPr>
        <p:spPr>
          <a:xfrm>
            <a:off x="316376" y="3721366"/>
            <a:ext cx="1612741" cy="400110"/>
          </a:xfrm>
          <a:prstGeom prst="rect">
            <a:avLst/>
          </a:prstGeom>
          <a:noFill/>
          <a:ln w="38100">
            <a:solidFill>
              <a:schemeClr val="tx1"/>
            </a:solidFill>
          </a:ln>
        </p:spPr>
        <p:txBody>
          <a:bodyPr wrap="square">
            <a:spAutoFit/>
          </a:bodyPr>
          <a:lstStyle/>
          <a:p>
            <a:r>
              <a:rPr lang="en-US" sz="2000" dirty="0"/>
              <a:t>Iteration 3</a:t>
            </a:r>
          </a:p>
        </p:txBody>
      </p:sp>
      <p:pic>
        <p:nvPicPr>
          <p:cNvPr id="7" name="Picture 6" descr="A graph showing the difference between the average and the average&#10;&#10;Description automatically generated">
            <a:extLst>
              <a:ext uri="{FF2B5EF4-FFF2-40B4-BE49-F238E27FC236}">
                <a16:creationId xmlns:a16="http://schemas.microsoft.com/office/drawing/2014/main" id="{8312219C-D159-B535-7836-E5533E1F1D80}"/>
              </a:ext>
            </a:extLst>
          </p:cNvPr>
          <p:cNvPicPr>
            <a:picLocks noChangeAspect="1"/>
          </p:cNvPicPr>
          <p:nvPr/>
        </p:nvPicPr>
        <p:blipFill rotWithShape="1">
          <a:blip r:embed="rId5">
            <a:extLst>
              <a:ext uri="{28A0092B-C50C-407E-A947-70E740481C1C}">
                <a14:useLocalDpi xmlns:a14="http://schemas.microsoft.com/office/drawing/2010/main" val="0"/>
              </a:ext>
            </a:extLst>
          </a:blip>
          <a:srcRect l="2718" t="4381" r="1961" b="6274"/>
          <a:stretch/>
        </p:blipFill>
        <p:spPr>
          <a:xfrm>
            <a:off x="293225" y="4121475"/>
            <a:ext cx="4408614" cy="2623493"/>
          </a:xfrm>
          <a:prstGeom prst="rect">
            <a:avLst/>
          </a:prstGeom>
        </p:spPr>
      </p:pic>
      <p:sp>
        <p:nvSpPr>
          <p:cNvPr id="10" name="TextBox 9">
            <a:extLst>
              <a:ext uri="{FF2B5EF4-FFF2-40B4-BE49-F238E27FC236}">
                <a16:creationId xmlns:a16="http://schemas.microsoft.com/office/drawing/2014/main" id="{7B6D3637-FD51-8B26-92D4-AF834F4D56FD}"/>
              </a:ext>
            </a:extLst>
          </p:cNvPr>
          <p:cNvSpPr txBox="1"/>
          <p:nvPr/>
        </p:nvSpPr>
        <p:spPr>
          <a:xfrm>
            <a:off x="1940692" y="3798309"/>
            <a:ext cx="1318225" cy="323165"/>
          </a:xfrm>
          <a:prstGeom prst="rect">
            <a:avLst/>
          </a:prstGeom>
          <a:noFill/>
        </p:spPr>
        <p:txBody>
          <a:bodyPr wrap="square">
            <a:spAutoFit/>
          </a:bodyPr>
          <a:lstStyle/>
          <a:p>
            <a:r>
              <a:rPr lang="es-US" sz="1500" dirty="0"/>
              <a:t>T4 GPU</a:t>
            </a:r>
            <a:r>
              <a:rPr lang="en-US" sz="1500" dirty="0"/>
              <a:t> run</a:t>
            </a:r>
          </a:p>
        </p:txBody>
      </p:sp>
      <p:sp>
        <p:nvSpPr>
          <p:cNvPr id="3" name="TextBox 2">
            <a:extLst>
              <a:ext uri="{FF2B5EF4-FFF2-40B4-BE49-F238E27FC236}">
                <a16:creationId xmlns:a16="http://schemas.microsoft.com/office/drawing/2014/main" id="{12EB186F-0930-EAAA-8176-6B5E9F87AD1B}"/>
              </a:ext>
            </a:extLst>
          </p:cNvPr>
          <p:cNvSpPr txBox="1"/>
          <p:nvPr/>
        </p:nvSpPr>
        <p:spPr>
          <a:xfrm>
            <a:off x="7481108" y="769442"/>
            <a:ext cx="1148080" cy="323165"/>
          </a:xfrm>
          <a:prstGeom prst="rect">
            <a:avLst/>
          </a:prstGeom>
          <a:noFill/>
        </p:spPr>
        <p:txBody>
          <a:bodyPr wrap="square">
            <a:spAutoFit/>
          </a:bodyPr>
          <a:lstStyle/>
          <a:p>
            <a:r>
              <a:rPr lang="es-US" sz="1500" dirty="0"/>
              <a:t>C</a:t>
            </a:r>
            <a:r>
              <a:rPr lang="en-US" sz="1500" dirty="0"/>
              <a:t>PU run</a:t>
            </a:r>
          </a:p>
        </p:txBody>
      </p:sp>
      <p:sp>
        <p:nvSpPr>
          <p:cNvPr id="9" name="TextBox 8">
            <a:extLst>
              <a:ext uri="{FF2B5EF4-FFF2-40B4-BE49-F238E27FC236}">
                <a16:creationId xmlns:a16="http://schemas.microsoft.com/office/drawing/2014/main" id="{8AA9C963-55B1-7EFE-FEEB-CE6DA7617EE8}"/>
              </a:ext>
            </a:extLst>
          </p:cNvPr>
          <p:cNvSpPr txBox="1"/>
          <p:nvPr/>
        </p:nvSpPr>
        <p:spPr>
          <a:xfrm>
            <a:off x="7469533" y="3723452"/>
            <a:ext cx="1148080" cy="323165"/>
          </a:xfrm>
          <a:prstGeom prst="rect">
            <a:avLst/>
          </a:prstGeom>
          <a:noFill/>
        </p:spPr>
        <p:txBody>
          <a:bodyPr wrap="square">
            <a:spAutoFit/>
          </a:bodyPr>
          <a:lstStyle/>
          <a:p>
            <a:r>
              <a:rPr lang="es-US" sz="1500" dirty="0"/>
              <a:t>C</a:t>
            </a:r>
            <a:r>
              <a:rPr lang="en-US" sz="1500" dirty="0"/>
              <a:t>PU run</a:t>
            </a:r>
          </a:p>
        </p:txBody>
      </p:sp>
    </p:spTree>
    <p:extLst>
      <p:ext uri="{BB962C8B-B14F-4D97-AF65-F5344CB8AC3E}">
        <p14:creationId xmlns:p14="http://schemas.microsoft.com/office/powerpoint/2010/main" val="2925107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Accuracy vs number of Epochs pt.2  </a:t>
            </a:r>
          </a:p>
        </p:txBody>
      </p:sp>
      <p:sp>
        <p:nvSpPr>
          <p:cNvPr id="12" name="TextBox 11">
            <a:extLst>
              <a:ext uri="{FF2B5EF4-FFF2-40B4-BE49-F238E27FC236}">
                <a16:creationId xmlns:a16="http://schemas.microsoft.com/office/drawing/2014/main" id="{13063B5C-7CFF-C06F-4B60-52DD9E01FD1D}"/>
              </a:ext>
            </a:extLst>
          </p:cNvPr>
          <p:cNvSpPr txBox="1"/>
          <p:nvPr/>
        </p:nvSpPr>
        <p:spPr>
          <a:xfrm>
            <a:off x="154329" y="655113"/>
            <a:ext cx="1612741" cy="400110"/>
          </a:xfrm>
          <a:prstGeom prst="rect">
            <a:avLst/>
          </a:prstGeom>
          <a:noFill/>
          <a:ln w="38100">
            <a:solidFill>
              <a:schemeClr val="tx1"/>
            </a:solidFill>
          </a:ln>
        </p:spPr>
        <p:txBody>
          <a:bodyPr wrap="square">
            <a:spAutoFit/>
          </a:bodyPr>
          <a:lstStyle/>
          <a:p>
            <a:r>
              <a:rPr lang="en-US" sz="2000" dirty="0"/>
              <a:t>Iteration 4</a:t>
            </a:r>
          </a:p>
        </p:txBody>
      </p:sp>
      <p:pic>
        <p:nvPicPr>
          <p:cNvPr id="4" name="Picture 3" descr="A graph showing the difference between a number of epops&#10;&#10;Description automatically generated with medium confidence">
            <a:extLst>
              <a:ext uri="{FF2B5EF4-FFF2-40B4-BE49-F238E27FC236}">
                <a16:creationId xmlns:a16="http://schemas.microsoft.com/office/drawing/2014/main" id="{CE8D81BF-5276-CA3D-B561-EA09D56311B2}"/>
              </a:ext>
            </a:extLst>
          </p:cNvPr>
          <p:cNvPicPr>
            <a:picLocks noChangeAspect="1"/>
          </p:cNvPicPr>
          <p:nvPr/>
        </p:nvPicPr>
        <p:blipFill rotWithShape="1">
          <a:blip r:embed="rId2">
            <a:extLst>
              <a:ext uri="{28A0092B-C50C-407E-A947-70E740481C1C}">
                <a14:useLocalDpi xmlns:a14="http://schemas.microsoft.com/office/drawing/2010/main" val="0"/>
              </a:ext>
            </a:extLst>
          </a:blip>
          <a:srcRect l="2865" t="4644" r="1657" b="6242"/>
          <a:stretch/>
        </p:blipFill>
        <p:spPr>
          <a:xfrm>
            <a:off x="131179" y="1058297"/>
            <a:ext cx="4102803" cy="2610875"/>
          </a:xfrm>
          <a:prstGeom prst="rect">
            <a:avLst/>
          </a:prstGeom>
        </p:spPr>
      </p:pic>
      <p:sp>
        <p:nvSpPr>
          <p:cNvPr id="3" name="TextBox 2">
            <a:extLst>
              <a:ext uri="{FF2B5EF4-FFF2-40B4-BE49-F238E27FC236}">
                <a16:creationId xmlns:a16="http://schemas.microsoft.com/office/drawing/2014/main" id="{1C70DF1D-FC98-267A-A06F-E2A7131E547E}"/>
              </a:ext>
            </a:extLst>
          </p:cNvPr>
          <p:cNvSpPr txBox="1"/>
          <p:nvPr/>
        </p:nvSpPr>
        <p:spPr>
          <a:xfrm>
            <a:off x="6317838" y="658187"/>
            <a:ext cx="1612741" cy="400110"/>
          </a:xfrm>
          <a:prstGeom prst="rect">
            <a:avLst/>
          </a:prstGeom>
          <a:noFill/>
          <a:ln w="38100">
            <a:solidFill>
              <a:schemeClr val="tx1"/>
            </a:solidFill>
          </a:ln>
        </p:spPr>
        <p:txBody>
          <a:bodyPr wrap="square">
            <a:spAutoFit/>
          </a:bodyPr>
          <a:lstStyle/>
          <a:p>
            <a:r>
              <a:rPr lang="en-US" sz="2000" dirty="0"/>
              <a:t>Iteration 5</a:t>
            </a:r>
          </a:p>
        </p:txBody>
      </p:sp>
      <p:pic>
        <p:nvPicPr>
          <p:cNvPr id="10" name="Picture 9" descr="A graph showing a curve&#10;&#10;Description automatically generated">
            <a:extLst>
              <a:ext uri="{FF2B5EF4-FFF2-40B4-BE49-F238E27FC236}">
                <a16:creationId xmlns:a16="http://schemas.microsoft.com/office/drawing/2014/main" id="{AB49A6D8-5E3B-F8A7-43FE-70E247256F1F}"/>
              </a:ext>
            </a:extLst>
          </p:cNvPr>
          <p:cNvPicPr>
            <a:picLocks noChangeAspect="1"/>
          </p:cNvPicPr>
          <p:nvPr/>
        </p:nvPicPr>
        <p:blipFill rotWithShape="1">
          <a:blip r:embed="rId3">
            <a:extLst>
              <a:ext uri="{28A0092B-C50C-407E-A947-70E740481C1C}">
                <a14:useLocalDpi xmlns:a14="http://schemas.microsoft.com/office/drawing/2010/main" val="0"/>
              </a:ext>
            </a:extLst>
          </a:blip>
          <a:srcRect l="1199" t="3278" r="1860" b="6081"/>
          <a:stretch/>
        </p:blipFill>
        <p:spPr>
          <a:xfrm>
            <a:off x="6306263" y="1058297"/>
            <a:ext cx="4233631" cy="2610875"/>
          </a:xfrm>
          <a:prstGeom prst="rect">
            <a:avLst/>
          </a:prstGeom>
        </p:spPr>
      </p:pic>
      <p:sp>
        <p:nvSpPr>
          <p:cNvPr id="5" name="TextBox 4">
            <a:extLst>
              <a:ext uri="{FF2B5EF4-FFF2-40B4-BE49-F238E27FC236}">
                <a16:creationId xmlns:a16="http://schemas.microsoft.com/office/drawing/2014/main" id="{9FB5CDBD-AE9B-CDA3-237E-C3154B99FCAE}"/>
              </a:ext>
            </a:extLst>
          </p:cNvPr>
          <p:cNvSpPr txBox="1"/>
          <p:nvPr/>
        </p:nvSpPr>
        <p:spPr>
          <a:xfrm>
            <a:off x="131179" y="3785334"/>
            <a:ext cx="1612741" cy="400110"/>
          </a:xfrm>
          <a:prstGeom prst="rect">
            <a:avLst/>
          </a:prstGeom>
          <a:noFill/>
          <a:ln w="38100">
            <a:solidFill>
              <a:schemeClr val="tx1"/>
            </a:solidFill>
          </a:ln>
        </p:spPr>
        <p:txBody>
          <a:bodyPr wrap="square">
            <a:spAutoFit/>
          </a:bodyPr>
          <a:lstStyle/>
          <a:p>
            <a:r>
              <a:rPr lang="en-US" sz="2000" dirty="0"/>
              <a:t>Iteration 6</a:t>
            </a:r>
          </a:p>
        </p:txBody>
      </p:sp>
      <p:sp>
        <p:nvSpPr>
          <p:cNvPr id="6" name="TextBox 5">
            <a:extLst>
              <a:ext uri="{FF2B5EF4-FFF2-40B4-BE49-F238E27FC236}">
                <a16:creationId xmlns:a16="http://schemas.microsoft.com/office/drawing/2014/main" id="{8A8B8A84-70D9-3467-6F59-6723FCF9A0BE}"/>
              </a:ext>
            </a:extLst>
          </p:cNvPr>
          <p:cNvSpPr txBox="1"/>
          <p:nvPr/>
        </p:nvSpPr>
        <p:spPr>
          <a:xfrm>
            <a:off x="1790220" y="712277"/>
            <a:ext cx="1318225" cy="323165"/>
          </a:xfrm>
          <a:prstGeom prst="rect">
            <a:avLst/>
          </a:prstGeom>
          <a:noFill/>
        </p:spPr>
        <p:txBody>
          <a:bodyPr wrap="square">
            <a:spAutoFit/>
          </a:bodyPr>
          <a:lstStyle/>
          <a:p>
            <a:r>
              <a:rPr lang="es-US" sz="1500" dirty="0"/>
              <a:t>T4 GPU</a:t>
            </a:r>
            <a:r>
              <a:rPr lang="en-US" sz="1500" dirty="0"/>
              <a:t> run</a:t>
            </a:r>
          </a:p>
        </p:txBody>
      </p:sp>
      <p:sp>
        <p:nvSpPr>
          <p:cNvPr id="7" name="TextBox 6">
            <a:extLst>
              <a:ext uri="{FF2B5EF4-FFF2-40B4-BE49-F238E27FC236}">
                <a16:creationId xmlns:a16="http://schemas.microsoft.com/office/drawing/2014/main" id="{D60AA8DC-73B0-D213-2A6A-D12C22B8757C}"/>
              </a:ext>
            </a:extLst>
          </p:cNvPr>
          <p:cNvSpPr txBox="1"/>
          <p:nvPr/>
        </p:nvSpPr>
        <p:spPr>
          <a:xfrm>
            <a:off x="7930579" y="732058"/>
            <a:ext cx="1318225" cy="323165"/>
          </a:xfrm>
          <a:prstGeom prst="rect">
            <a:avLst/>
          </a:prstGeom>
          <a:noFill/>
        </p:spPr>
        <p:txBody>
          <a:bodyPr wrap="square">
            <a:spAutoFit/>
          </a:bodyPr>
          <a:lstStyle/>
          <a:p>
            <a:r>
              <a:rPr lang="es-US" sz="1500" dirty="0"/>
              <a:t>T4 GPU</a:t>
            </a:r>
            <a:r>
              <a:rPr lang="en-US" sz="1500" dirty="0"/>
              <a:t> run</a:t>
            </a:r>
          </a:p>
        </p:txBody>
      </p:sp>
      <p:pic>
        <p:nvPicPr>
          <p:cNvPr id="9" name="Picture 8" descr="A graph showing the difference between epochromic and epochromic&#10;&#10;Description automatically generated">
            <a:extLst>
              <a:ext uri="{FF2B5EF4-FFF2-40B4-BE49-F238E27FC236}">
                <a16:creationId xmlns:a16="http://schemas.microsoft.com/office/drawing/2014/main" id="{5E872A72-C6AF-3495-43B5-0E58B8E133A8}"/>
              </a:ext>
            </a:extLst>
          </p:cNvPr>
          <p:cNvPicPr>
            <a:picLocks noChangeAspect="1"/>
          </p:cNvPicPr>
          <p:nvPr/>
        </p:nvPicPr>
        <p:blipFill rotWithShape="1">
          <a:blip r:embed="rId4">
            <a:extLst>
              <a:ext uri="{28A0092B-C50C-407E-A947-70E740481C1C}">
                <a14:useLocalDpi xmlns:a14="http://schemas.microsoft.com/office/drawing/2010/main" val="0"/>
              </a:ext>
            </a:extLst>
          </a:blip>
          <a:srcRect l="2532" t="5039" r="1445" b="5848"/>
          <a:stretch/>
        </p:blipFill>
        <p:spPr>
          <a:xfrm>
            <a:off x="117251" y="4185443"/>
            <a:ext cx="4952459" cy="2591795"/>
          </a:xfrm>
          <a:prstGeom prst="rect">
            <a:avLst/>
          </a:prstGeom>
        </p:spPr>
      </p:pic>
      <p:sp>
        <p:nvSpPr>
          <p:cNvPr id="11" name="TextBox 10">
            <a:extLst>
              <a:ext uri="{FF2B5EF4-FFF2-40B4-BE49-F238E27FC236}">
                <a16:creationId xmlns:a16="http://schemas.microsoft.com/office/drawing/2014/main" id="{D7E50917-502E-C48F-06AD-62E3E0444530}"/>
              </a:ext>
            </a:extLst>
          </p:cNvPr>
          <p:cNvSpPr txBox="1"/>
          <p:nvPr/>
        </p:nvSpPr>
        <p:spPr>
          <a:xfrm>
            <a:off x="1767070" y="3873389"/>
            <a:ext cx="1148080" cy="323165"/>
          </a:xfrm>
          <a:prstGeom prst="rect">
            <a:avLst/>
          </a:prstGeom>
          <a:noFill/>
        </p:spPr>
        <p:txBody>
          <a:bodyPr wrap="square">
            <a:spAutoFit/>
          </a:bodyPr>
          <a:lstStyle/>
          <a:p>
            <a:r>
              <a:rPr lang="es-US" sz="1500" dirty="0"/>
              <a:t>C</a:t>
            </a:r>
            <a:r>
              <a:rPr lang="en-US" sz="1500" dirty="0"/>
              <a:t>PU run</a:t>
            </a:r>
          </a:p>
        </p:txBody>
      </p:sp>
    </p:spTree>
    <p:extLst>
      <p:ext uri="{BB962C8B-B14F-4D97-AF65-F5344CB8AC3E}">
        <p14:creationId xmlns:p14="http://schemas.microsoft.com/office/powerpoint/2010/main" val="4178786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Deep learning model</a:t>
            </a:r>
          </a:p>
        </p:txBody>
      </p:sp>
      <p:sp>
        <p:nvSpPr>
          <p:cNvPr id="4" name="TextBox 3">
            <a:extLst>
              <a:ext uri="{FF2B5EF4-FFF2-40B4-BE49-F238E27FC236}">
                <a16:creationId xmlns:a16="http://schemas.microsoft.com/office/drawing/2014/main" id="{CECF461D-368B-99A9-35B1-5DBF6BFBE6E0}"/>
              </a:ext>
            </a:extLst>
          </p:cNvPr>
          <p:cNvSpPr txBox="1"/>
          <p:nvPr/>
        </p:nvSpPr>
        <p:spPr>
          <a:xfrm>
            <a:off x="34725" y="750372"/>
            <a:ext cx="5544272" cy="5632311"/>
          </a:xfrm>
          <a:prstGeom prst="rect">
            <a:avLst/>
          </a:prstGeom>
          <a:noFill/>
        </p:spPr>
        <p:txBody>
          <a:bodyPr wrap="square">
            <a:spAutoFit/>
          </a:bodyPr>
          <a:lstStyle/>
          <a:p>
            <a:pPr marL="285750" indent="-285750">
              <a:buFont typeface="Arial" panose="020B0604020202020204" pitchFamily="34" charset="0"/>
              <a:buChar char="•"/>
            </a:pPr>
            <a:r>
              <a:rPr lang="en-US" sz="2400" dirty="0"/>
              <a:t>"</a:t>
            </a:r>
            <a:r>
              <a:rPr lang="en-US" sz="2400" dirty="0" err="1"/>
              <a:t>Emotion_Detection_from_images</a:t>
            </a:r>
            <a:r>
              <a:rPr lang="en-US" sz="2400" dirty="0"/>
              <a:t>" is our code that attempts on identifying and classifying emotions by analyzing image files through the usage of a type of Deep Learning model known as Convolutional Neural Networks (CNNs), specifically DenseNet169</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code should be able to accept an image file (48x48 x 3RGB), recognize the emotion the person is expressing and return the corresponding label that mirrors that emotion</a:t>
            </a:r>
          </a:p>
        </p:txBody>
      </p:sp>
      <p:pic>
        <p:nvPicPr>
          <p:cNvPr id="7" name="Picture 6">
            <a:extLst>
              <a:ext uri="{FF2B5EF4-FFF2-40B4-BE49-F238E27FC236}">
                <a16:creationId xmlns:a16="http://schemas.microsoft.com/office/drawing/2014/main" id="{AE64EAB4-A87A-6813-0B5E-EF4BA27F4AF4}"/>
              </a:ext>
            </a:extLst>
          </p:cNvPr>
          <p:cNvPicPr>
            <a:picLocks noChangeAspect="1"/>
          </p:cNvPicPr>
          <p:nvPr/>
        </p:nvPicPr>
        <p:blipFill>
          <a:blip r:embed="rId2"/>
          <a:stretch>
            <a:fillRect/>
          </a:stretch>
        </p:blipFill>
        <p:spPr>
          <a:xfrm>
            <a:off x="5806151" y="565177"/>
            <a:ext cx="6258527" cy="2357966"/>
          </a:xfrm>
          <a:prstGeom prst="rect">
            <a:avLst/>
          </a:prstGeom>
        </p:spPr>
      </p:pic>
      <p:pic>
        <p:nvPicPr>
          <p:cNvPr id="8" name="Picture 7">
            <a:extLst>
              <a:ext uri="{FF2B5EF4-FFF2-40B4-BE49-F238E27FC236}">
                <a16:creationId xmlns:a16="http://schemas.microsoft.com/office/drawing/2014/main" id="{D6F8836F-8BAF-70A7-874F-A8E2A0D5DBFE}"/>
              </a:ext>
            </a:extLst>
          </p:cNvPr>
          <p:cNvPicPr>
            <a:picLocks noChangeAspect="1"/>
          </p:cNvPicPr>
          <p:nvPr/>
        </p:nvPicPr>
        <p:blipFill>
          <a:blip r:embed="rId3"/>
          <a:stretch>
            <a:fillRect/>
          </a:stretch>
        </p:blipFill>
        <p:spPr>
          <a:xfrm>
            <a:off x="6057899" y="3153077"/>
            <a:ext cx="5678829" cy="3519728"/>
          </a:xfrm>
          <a:prstGeom prst="rect">
            <a:avLst/>
          </a:prstGeom>
        </p:spPr>
      </p:pic>
    </p:spTree>
    <p:extLst>
      <p:ext uri="{BB962C8B-B14F-4D97-AF65-F5344CB8AC3E}">
        <p14:creationId xmlns:p14="http://schemas.microsoft.com/office/powerpoint/2010/main" val="1724128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with a line graph&#10;&#10;Description automatically generated">
            <a:extLst>
              <a:ext uri="{FF2B5EF4-FFF2-40B4-BE49-F238E27FC236}">
                <a16:creationId xmlns:a16="http://schemas.microsoft.com/office/drawing/2014/main" id="{46DD9D22-4972-8584-8C9B-14703A6D21C8}"/>
              </a:ext>
            </a:extLst>
          </p:cNvPr>
          <p:cNvPicPr>
            <a:picLocks noChangeAspect="1"/>
          </p:cNvPicPr>
          <p:nvPr/>
        </p:nvPicPr>
        <p:blipFill rotWithShape="1">
          <a:blip r:embed="rId2">
            <a:extLst>
              <a:ext uri="{28A0092B-C50C-407E-A947-70E740481C1C}">
                <a14:useLocalDpi xmlns:a14="http://schemas.microsoft.com/office/drawing/2010/main" val="0"/>
              </a:ext>
            </a:extLst>
          </a:blip>
          <a:srcRect l="3178" t="5403" r="1792" b="6419"/>
          <a:stretch/>
        </p:blipFill>
        <p:spPr>
          <a:xfrm>
            <a:off x="5845217" y="4074289"/>
            <a:ext cx="5269823" cy="2671223"/>
          </a:xfrm>
          <a:prstGeom prst="rect">
            <a:avLst/>
          </a:prstGeom>
        </p:spPr>
      </p:pic>
      <p:pic>
        <p:nvPicPr>
          <p:cNvPr id="4" name="Picture 3">
            <a:extLst>
              <a:ext uri="{FF2B5EF4-FFF2-40B4-BE49-F238E27FC236}">
                <a16:creationId xmlns:a16="http://schemas.microsoft.com/office/drawing/2014/main" id="{1D3CB8BE-BA9A-BA35-E88D-F46B61B26F03}"/>
              </a:ext>
            </a:extLst>
          </p:cNvPr>
          <p:cNvPicPr>
            <a:picLocks noChangeAspect="1"/>
          </p:cNvPicPr>
          <p:nvPr/>
        </p:nvPicPr>
        <p:blipFill>
          <a:blip r:embed="rId3"/>
          <a:stretch>
            <a:fillRect/>
          </a:stretch>
        </p:blipFill>
        <p:spPr>
          <a:xfrm>
            <a:off x="316375" y="692498"/>
            <a:ext cx="4602865" cy="2736502"/>
          </a:xfrm>
          <a:prstGeom prst="rect">
            <a:avLst/>
          </a:prstGeom>
        </p:spPr>
      </p:pic>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Loss vs number of Epochs pt.1</a:t>
            </a:r>
          </a:p>
        </p:txBody>
      </p:sp>
      <p:sp>
        <p:nvSpPr>
          <p:cNvPr id="3" name="TextBox 2">
            <a:extLst>
              <a:ext uri="{FF2B5EF4-FFF2-40B4-BE49-F238E27FC236}">
                <a16:creationId xmlns:a16="http://schemas.microsoft.com/office/drawing/2014/main" id="{53866DF4-8E1B-8E4E-4CD3-C887F491ABAD}"/>
              </a:ext>
            </a:extLst>
          </p:cNvPr>
          <p:cNvSpPr txBox="1"/>
          <p:nvPr/>
        </p:nvSpPr>
        <p:spPr>
          <a:xfrm>
            <a:off x="5856792" y="692497"/>
            <a:ext cx="1612741" cy="400110"/>
          </a:xfrm>
          <a:prstGeom prst="rect">
            <a:avLst/>
          </a:prstGeom>
          <a:noFill/>
          <a:ln w="38100">
            <a:solidFill>
              <a:schemeClr val="tx1"/>
            </a:solidFill>
          </a:ln>
        </p:spPr>
        <p:txBody>
          <a:bodyPr wrap="square">
            <a:spAutoFit/>
          </a:bodyPr>
          <a:lstStyle/>
          <a:p>
            <a:r>
              <a:rPr lang="en-US" sz="2000" dirty="0"/>
              <a:t>Iteration 1</a:t>
            </a:r>
          </a:p>
        </p:txBody>
      </p:sp>
      <p:sp>
        <p:nvSpPr>
          <p:cNvPr id="5" name="TextBox 4">
            <a:extLst>
              <a:ext uri="{FF2B5EF4-FFF2-40B4-BE49-F238E27FC236}">
                <a16:creationId xmlns:a16="http://schemas.microsoft.com/office/drawing/2014/main" id="{9AD1116F-DD4E-3782-EA0C-A9AF000B0BE5}"/>
              </a:ext>
            </a:extLst>
          </p:cNvPr>
          <p:cNvSpPr txBox="1"/>
          <p:nvPr/>
        </p:nvSpPr>
        <p:spPr>
          <a:xfrm>
            <a:off x="5856792" y="3685754"/>
            <a:ext cx="1612741" cy="400110"/>
          </a:xfrm>
          <a:prstGeom prst="rect">
            <a:avLst/>
          </a:prstGeom>
          <a:noFill/>
          <a:ln w="38100">
            <a:solidFill>
              <a:schemeClr val="tx1"/>
            </a:solidFill>
          </a:ln>
        </p:spPr>
        <p:txBody>
          <a:bodyPr wrap="square">
            <a:spAutoFit/>
          </a:bodyPr>
          <a:lstStyle/>
          <a:p>
            <a:r>
              <a:rPr lang="en-US" sz="2000" dirty="0"/>
              <a:t>Iteration 2</a:t>
            </a:r>
          </a:p>
        </p:txBody>
      </p:sp>
      <p:pic>
        <p:nvPicPr>
          <p:cNvPr id="8" name="Picture 7" descr="A graph showing the loss of the graph&#10;&#10;Description automatically generated with medium confidence">
            <a:extLst>
              <a:ext uri="{FF2B5EF4-FFF2-40B4-BE49-F238E27FC236}">
                <a16:creationId xmlns:a16="http://schemas.microsoft.com/office/drawing/2014/main" id="{184E17D6-F615-98FD-38D0-D7E13743D86F}"/>
              </a:ext>
            </a:extLst>
          </p:cNvPr>
          <p:cNvPicPr>
            <a:picLocks noChangeAspect="1"/>
          </p:cNvPicPr>
          <p:nvPr/>
        </p:nvPicPr>
        <p:blipFill rotWithShape="1">
          <a:blip r:embed="rId4">
            <a:extLst>
              <a:ext uri="{28A0092B-C50C-407E-A947-70E740481C1C}">
                <a14:useLocalDpi xmlns:a14="http://schemas.microsoft.com/office/drawing/2010/main" val="0"/>
              </a:ext>
            </a:extLst>
          </a:blip>
          <a:srcRect l="1142" t="5038" r="1179" b="6311"/>
          <a:stretch/>
        </p:blipFill>
        <p:spPr>
          <a:xfrm>
            <a:off x="5845217" y="1092607"/>
            <a:ext cx="5729467" cy="2479532"/>
          </a:xfrm>
          <a:prstGeom prst="rect">
            <a:avLst/>
          </a:prstGeom>
        </p:spPr>
      </p:pic>
      <p:sp>
        <p:nvSpPr>
          <p:cNvPr id="16" name="TextBox 15">
            <a:extLst>
              <a:ext uri="{FF2B5EF4-FFF2-40B4-BE49-F238E27FC236}">
                <a16:creationId xmlns:a16="http://schemas.microsoft.com/office/drawing/2014/main" id="{E79D079F-28D1-E0EC-AFE0-8951ED26297F}"/>
              </a:ext>
            </a:extLst>
          </p:cNvPr>
          <p:cNvSpPr txBox="1"/>
          <p:nvPr/>
        </p:nvSpPr>
        <p:spPr>
          <a:xfrm>
            <a:off x="316375" y="3483069"/>
            <a:ext cx="1612741" cy="400110"/>
          </a:xfrm>
          <a:prstGeom prst="rect">
            <a:avLst/>
          </a:prstGeom>
          <a:noFill/>
          <a:ln w="38100">
            <a:solidFill>
              <a:schemeClr val="tx1"/>
            </a:solidFill>
          </a:ln>
        </p:spPr>
        <p:txBody>
          <a:bodyPr wrap="square">
            <a:spAutoFit/>
          </a:bodyPr>
          <a:lstStyle/>
          <a:p>
            <a:r>
              <a:rPr lang="en-US" sz="2000" dirty="0"/>
              <a:t>Iteration 3</a:t>
            </a:r>
          </a:p>
        </p:txBody>
      </p:sp>
      <p:pic>
        <p:nvPicPr>
          <p:cNvPr id="7" name="Picture 6" descr="A graph with a line graph&#10;&#10;Description automatically generated">
            <a:extLst>
              <a:ext uri="{FF2B5EF4-FFF2-40B4-BE49-F238E27FC236}">
                <a16:creationId xmlns:a16="http://schemas.microsoft.com/office/drawing/2014/main" id="{E5A981A5-E04E-8719-1EF2-D22ACE596567}"/>
              </a:ext>
            </a:extLst>
          </p:cNvPr>
          <p:cNvPicPr>
            <a:picLocks noChangeAspect="1"/>
          </p:cNvPicPr>
          <p:nvPr/>
        </p:nvPicPr>
        <p:blipFill rotWithShape="1">
          <a:blip r:embed="rId5">
            <a:extLst>
              <a:ext uri="{28A0092B-C50C-407E-A947-70E740481C1C}">
                <a14:useLocalDpi xmlns:a14="http://schemas.microsoft.com/office/drawing/2010/main" val="0"/>
              </a:ext>
            </a:extLst>
          </a:blip>
          <a:srcRect l="3286" t="4857" r="2024" b="6493"/>
          <a:stretch/>
        </p:blipFill>
        <p:spPr>
          <a:xfrm>
            <a:off x="304800" y="3860028"/>
            <a:ext cx="4764911" cy="2938163"/>
          </a:xfrm>
          <a:prstGeom prst="rect">
            <a:avLst/>
          </a:prstGeom>
        </p:spPr>
      </p:pic>
      <p:sp>
        <p:nvSpPr>
          <p:cNvPr id="6" name="TextBox 5">
            <a:extLst>
              <a:ext uri="{FF2B5EF4-FFF2-40B4-BE49-F238E27FC236}">
                <a16:creationId xmlns:a16="http://schemas.microsoft.com/office/drawing/2014/main" id="{68740CFF-2048-5A46-F6EA-383A456CD661}"/>
              </a:ext>
            </a:extLst>
          </p:cNvPr>
          <p:cNvSpPr txBox="1"/>
          <p:nvPr/>
        </p:nvSpPr>
        <p:spPr>
          <a:xfrm>
            <a:off x="1929116" y="3521541"/>
            <a:ext cx="1318225" cy="323165"/>
          </a:xfrm>
          <a:prstGeom prst="rect">
            <a:avLst/>
          </a:prstGeom>
          <a:noFill/>
        </p:spPr>
        <p:txBody>
          <a:bodyPr wrap="square">
            <a:spAutoFit/>
          </a:bodyPr>
          <a:lstStyle/>
          <a:p>
            <a:r>
              <a:rPr lang="es-US" sz="1500" dirty="0"/>
              <a:t>T4 GPU</a:t>
            </a:r>
            <a:r>
              <a:rPr lang="en-US" sz="1500" dirty="0"/>
              <a:t> run</a:t>
            </a:r>
          </a:p>
        </p:txBody>
      </p:sp>
      <p:sp>
        <p:nvSpPr>
          <p:cNvPr id="9" name="TextBox 8">
            <a:extLst>
              <a:ext uri="{FF2B5EF4-FFF2-40B4-BE49-F238E27FC236}">
                <a16:creationId xmlns:a16="http://schemas.microsoft.com/office/drawing/2014/main" id="{E30E76A7-719F-CEAE-9B19-9F1C898438B9}"/>
              </a:ext>
            </a:extLst>
          </p:cNvPr>
          <p:cNvSpPr txBox="1"/>
          <p:nvPr/>
        </p:nvSpPr>
        <p:spPr>
          <a:xfrm>
            <a:off x="7469533" y="769442"/>
            <a:ext cx="1148080" cy="323165"/>
          </a:xfrm>
          <a:prstGeom prst="rect">
            <a:avLst/>
          </a:prstGeom>
          <a:noFill/>
        </p:spPr>
        <p:txBody>
          <a:bodyPr wrap="square">
            <a:spAutoFit/>
          </a:bodyPr>
          <a:lstStyle/>
          <a:p>
            <a:r>
              <a:rPr lang="es-US" sz="1500" dirty="0"/>
              <a:t>C</a:t>
            </a:r>
            <a:r>
              <a:rPr lang="en-US" sz="1500" dirty="0"/>
              <a:t>PU run</a:t>
            </a:r>
          </a:p>
        </p:txBody>
      </p:sp>
      <p:sp>
        <p:nvSpPr>
          <p:cNvPr id="10" name="TextBox 9">
            <a:extLst>
              <a:ext uri="{FF2B5EF4-FFF2-40B4-BE49-F238E27FC236}">
                <a16:creationId xmlns:a16="http://schemas.microsoft.com/office/drawing/2014/main" id="{D65A6675-3B76-CFC8-875F-3DBCEEDCC90D}"/>
              </a:ext>
            </a:extLst>
          </p:cNvPr>
          <p:cNvSpPr txBox="1"/>
          <p:nvPr/>
        </p:nvSpPr>
        <p:spPr>
          <a:xfrm>
            <a:off x="7469533" y="3767285"/>
            <a:ext cx="1148080" cy="323165"/>
          </a:xfrm>
          <a:prstGeom prst="rect">
            <a:avLst/>
          </a:prstGeom>
          <a:noFill/>
        </p:spPr>
        <p:txBody>
          <a:bodyPr wrap="square">
            <a:spAutoFit/>
          </a:bodyPr>
          <a:lstStyle/>
          <a:p>
            <a:r>
              <a:rPr lang="es-US" sz="1500" dirty="0"/>
              <a:t>C</a:t>
            </a:r>
            <a:r>
              <a:rPr lang="en-US" sz="1500" dirty="0"/>
              <a:t>PU run</a:t>
            </a:r>
          </a:p>
        </p:txBody>
      </p:sp>
    </p:spTree>
    <p:extLst>
      <p:ext uri="{BB962C8B-B14F-4D97-AF65-F5344CB8AC3E}">
        <p14:creationId xmlns:p14="http://schemas.microsoft.com/office/powerpoint/2010/main" val="1577421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Loss vs number of Epochs pt.2</a:t>
            </a:r>
          </a:p>
        </p:txBody>
      </p:sp>
      <p:sp>
        <p:nvSpPr>
          <p:cNvPr id="6" name="TextBox 5">
            <a:extLst>
              <a:ext uri="{FF2B5EF4-FFF2-40B4-BE49-F238E27FC236}">
                <a16:creationId xmlns:a16="http://schemas.microsoft.com/office/drawing/2014/main" id="{55BE8AF8-D09E-ECD1-0F6E-2FE44DA45DD0}"/>
              </a:ext>
            </a:extLst>
          </p:cNvPr>
          <p:cNvSpPr txBox="1"/>
          <p:nvPr/>
        </p:nvSpPr>
        <p:spPr>
          <a:xfrm>
            <a:off x="154329" y="666689"/>
            <a:ext cx="1612741" cy="400110"/>
          </a:xfrm>
          <a:prstGeom prst="rect">
            <a:avLst/>
          </a:prstGeom>
          <a:noFill/>
          <a:ln w="38100">
            <a:solidFill>
              <a:schemeClr val="tx1"/>
            </a:solidFill>
          </a:ln>
        </p:spPr>
        <p:txBody>
          <a:bodyPr wrap="square">
            <a:spAutoFit/>
          </a:bodyPr>
          <a:lstStyle/>
          <a:p>
            <a:r>
              <a:rPr lang="en-US" sz="2000" dirty="0"/>
              <a:t>Iteration 4</a:t>
            </a:r>
          </a:p>
        </p:txBody>
      </p:sp>
      <p:pic>
        <p:nvPicPr>
          <p:cNvPr id="4" name="Picture 3" descr="A graph with a line graph&#10;&#10;Description automatically generated">
            <a:extLst>
              <a:ext uri="{FF2B5EF4-FFF2-40B4-BE49-F238E27FC236}">
                <a16:creationId xmlns:a16="http://schemas.microsoft.com/office/drawing/2014/main" id="{76718055-4CA5-6BFB-74AA-C38BB6D3CD5D}"/>
              </a:ext>
            </a:extLst>
          </p:cNvPr>
          <p:cNvPicPr>
            <a:picLocks noChangeAspect="1"/>
          </p:cNvPicPr>
          <p:nvPr/>
        </p:nvPicPr>
        <p:blipFill rotWithShape="1">
          <a:blip r:embed="rId2">
            <a:extLst>
              <a:ext uri="{28A0092B-C50C-407E-A947-70E740481C1C}">
                <a14:useLocalDpi xmlns:a14="http://schemas.microsoft.com/office/drawing/2010/main" val="0"/>
              </a:ext>
            </a:extLst>
          </a:blip>
          <a:srcRect l="3420" t="4818" r="1890" b="5837"/>
          <a:stretch/>
        </p:blipFill>
        <p:spPr>
          <a:xfrm>
            <a:off x="142754" y="1066800"/>
            <a:ext cx="4261041" cy="2741270"/>
          </a:xfrm>
          <a:prstGeom prst="rect">
            <a:avLst/>
          </a:prstGeom>
        </p:spPr>
      </p:pic>
      <p:sp>
        <p:nvSpPr>
          <p:cNvPr id="3" name="TextBox 2">
            <a:extLst>
              <a:ext uri="{FF2B5EF4-FFF2-40B4-BE49-F238E27FC236}">
                <a16:creationId xmlns:a16="http://schemas.microsoft.com/office/drawing/2014/main" id="{C1CD74FE-A9B2-4575-1C85-805C7774EBAB}"/>
              </a:ext>
            </a:extLst>
          </p:cNvPr>
          <p:cNvSpPr txBox="1"/>
          <p:nvPr/>
        </p:nvSpPr>
        <p:spPr>
          <a:xfrm>
            <a:off x="6109494" y="666689"/>
            <a:ext cx="1612741" cy="400110"/>
          </a:xfrm>
          <a:prstGeom prst="rect">
            <a:avLst/>
          </a:prstGeom>
          <a:noFill/>
          <a:ln w="38100">
            <a:solidFill>
              <a:schemeClr val="tx1"/>
            </a:solidFill>
          </a:ln>
        </p:spPr>
        <p:txBody>
          <a:bodyPr wrap="square">
            <a:spAutoFit/>
          </a:bodyPr>
          <a:lstStyle/>
          <a:p>
            <a:r>
              <a:rPr lang="en-US" sz="2000" dirty="0"/>
              <a:t>Iteration 5</a:t>
            </a:r>
          </a:p>
        </p:txBody>
      </p:sp>
      <p:pic>
        <p:nvPicPr>
          <p:cNvPr id="7" name="Picture 6" descr="A graph with a line graph&#10;&#10;Description automatically generated">
            <a:extLst>
              <a:ext uri="{FF2B5EF4-FFF2-40B4-BE49-F238E27FC236}">
                <a16:creationId xmlns:a16="http://schemas.microsoft.com/office/drawing/2014/main" id="{BC914EAD-2242-999A-3709-95CA65668667}"/>
              </a:ext>
            </a:extLst>
          </p:cNvPr>
          <p:cNvPicPr>
            <a:picLocks noChangeAspect="1"/>
          </p:cNvPicPr>
          <p:nvPr/>
        </p:nvPicPr>
        <p:blipFill rotWithShape="1">
          <a:blip r:embed="rId3">
            <a:extLst>
              <a:ext uri="{28A0092B-C50C-407E-A947-70E740481C1C}">
                <a14:useLocalDpi xmlns:a14="http://schemas.microsoft.com/office/drawing/2010/main" val="0"/>
              </a:ext>
            </a:extLst>
          </a:blip>
          <a:srcRect l="3003" t="4644" r="1890" b="6242"/>
          <a:stretch/>
        </p:blipFill>
        <p:spPr>
          <a:xfrm>
            <a:off x="6109494" y="1066800"/>
            <a:ext cx="4435874" cy="2741270"/>
          </a:xfrm>
          <a:prstGeom prst="rect">
            <a:avLst/>
          </a:prstGeom>
        </p:spPr>
      </p:pic>
      <p:sp>
        <p:nvSpPr>
          <p:cNvPr id="8" name="TextBox 7">
            <a:extLst>
              <a:ext uri="{FF2B5EF4-FFF2-40B4-BE49-F238E27FC236}">
                <a16:creationId xmlns:a16="http://schemas.microsoft.com/office/drawing/2014/main" id="{E76AD04A-4ABF-E649-2FDC-4DB8B52A78A8}"/>
              </a:ext>
            </a:extLst>
          </p:cNvPr>
          <p:cNvSpPr txBox="1"/>
          <p:nvPr/>
        </p:nvSpPr>
        <p:spPr>
          <a:xfrm>
            <a:off x="142754" y="3909529"/>
            <a:ext cx="1612741" cy="400110"/>
          </a:xfrm>
          <a:prstGeom prst="rect">
            <a:avLst/>
          </a:prstGeom>
          <a:noFill/>
          <a:ln w="38100">
            <a:solidFill>
              <a:schemeClr val="tx1"/>
            </a:solidFill>
          </a:ln>
        </p:spPr>
        <p:txBody>
          <a:bodyPr wrap="square">
            <a:spAutoFit/>
          </a:bodyPr>
          <a:lstStyle/>
          <a:p>
            <a:r>
              <a:rPr lang="en-US" sz="2000" dirty="0"/>
              <a:t>Iteration 6</a:t>
            </a:r>
          </a:p>
        </p:txBody>
      </p:sp>
      <p:sp>
        <p:nvSpPr>
          <p:cNvPr id="9" name="TextBox 8">
            <a:extLst>
              <a:ext uri="{FF2B5EF4-FFF2-40B4-BE49-F238E27FC236}">
                <a16:creationId xmlns:a16="http://schemas.microsoft.com/office/drawing/2014/main" id="{974E5AD5-6CC2-B448-B3A5-531CA9B38B72}"/>
              </a:ext>
            </a:extLst>
          </p:cNvPr>
          <p:cNvSpPr txBox="1"/>
          <p:nvPr/>
        </p:nvSpPr>
        <p:spPr>
          <a:xfrm>
            <a:off x="7722235" y="743634"/>
            <a:ext cx="1318225" cy="323165"/>
          </a:xfrm>
          <a:prstGeom prst="rect">
            <a:avLst/>
          </a:prstGeom>
          <a:noFill/>
        </p:spPr>
        <p:txBody>
          <a:bodyPr wrap="square">
            <a:spAutoFit/>
          </a:bodyPr>
          <a:lstStyle/>
          <a:p>
            <a:r>
              <a:rPr lang="es-US" sz="1500" dirty="0"/>
              <a:t>T4 GPU</a:t>
            </a:r>
            <a:r>
              <a:rPr lang="en-US" sz="1500" dirty="0"/>
              <a:t> run</a:t>
            </a:r>
          </a:p>
        </p:txBody>
      </p:sp>
      <p:sp>
        <p:nvSpPr>
          <p:cNvPr id="10" name="TextBox 9">
            <a:extLst>
              <a:ext uri="{FF2B5EF4-FFF2-40B4-BE49-F238E27FC236}">
                <a16:creationId xmlns:a16="http://schemas.microsoft.com/office/drawing/2014/main" id="{D02E4EFE-699D-3CD6-D753-85509FFC8B69}"/>
              </a:ext>
            </a:extLst>
          </p:cNvPr>
          <p:cNvSpPr txBox="1"/>
          <p:nvPr/>
        </p:nvSpPr>
        <p:spPr>
          <a:xfrm>
            <a:off x="1778645" y="736406"/>
            <a:ext cx="1318225" cy="323165"/>
          </a:xfrm>
          <a:prstGeom prst="rect">
            <a:avLst/>
          </a:prstGeom>
          <a:noFill/>
        </p:spPr>
        <p:txBody>
          <a:bodyPr wrap="square">
            <a:spAutoFit/>
          </a:bodyPr>
          <a:lstStyle/>
          <a:p>
            <a:r>
              <a:rPr lang="es-US" sz="1500" dirty="0"/>
              <a:t>T4 GPU</a:t>
            </a:r>
            <a:r>
              <a:rPr lang="en-US" sz="1500" dirty="0"/>
              <a:t> run</a:t>
            </a:r>
          </a:p>
        </p:txBody>
      </p:sp>
      <p:pic>
        <p:nvPicPr>
          <p:cNvPr id="11" name="Picture 10" descr="A graph with a red line&#10;&#10;Description automatically generated">
            <a:extLst>
              <a:ext uri="{FF2B5EF4-FFF2-40B4-BE49-F238E27FC236}">
                <a16:creationId xmlns:a16="http://schemas.microsoft.com/office/drawing/2014/main" id="{82C61E30-6325-FE7B-982C-120948E63BE2}"/>
              </a:ext>
            </a:extLst>
          </p:cNvPr>
          <p:cNvPicPr>
            <a:picLocks noChangeAspect="1"/>
          </p:cNvPicPr>
          <p:nvPr/>
        </p:nvPicPr>
        <p:blipFill rotWithShape="1">
          <a:blip r:embed="rId4">
            <a:extLst>
              <a:ext uri="{28A0092B-C50C-407E-A947-70E740481C1C}">
                <a14:useLocalDpi xmlns:a14="http://schemas.microsoft.com/office/drawing/2010/main" val="0"/>
              </a:ext>
            </a:extLst>
          </a:blip>
          <a:srcRect l="2793" t="3640" r="1314" b="5616"/>
          <a:stretch/>
        </p:blipFill>
        <p:spPr>
          <a:xfrm>
            <a:off x="131179" y="4309639"/>
            <a:ext cx="4660740" cy="2487110"/>
          </a:xfrm>
          <a:prstGeom prst="rect">
            <a:avLst/>
          </a:prstGeom>
        </p:spPr>
      </p:pic>
      <p:sp>
        <p:nvSpPr>
          <p:cNvPr id="12" name="TextBox 11">
            <a:extLst>
              <a:ext uri="{FF2B5EF4-FFF2-40B4-BE49-F238E27FC236}">
                <a16:creationId xmlns:a16="http://schemas.microsoft.com/office/drawing/2014/main" id="{97B462DE-E4AB-053D-6D4F-B15E385D7E36}"/>
              </a:ext>
            </a:extLst>
          </p:cNvPr>
          <p:cNvSpPr txBox="1"/>
          <p:nvPr/>
        </p:nvSpPr>
        <p:spPr>
          <a:xfrm>
            <a:off x="1755495" y="3986474"/>
            <a:ext cx="1148080" cy="323165"/>
          </a:xfrm>
          <a:prstGeom prst="rect">
            <a:avLst/>
          </a:prstGeom>
          <a:noFill/>
        </p:spPr>
        <p:txBody>
          <a:bodyPr wrap="square">
            <a:spAutoFit/>
          </a:bodyPr>
          <a:lstStyle/>
          <a:p>
            <a:r>
              <a:rPr lang="es-US" sz="1500" dirty="0"/>
              <a:t>C</a:t>
            </a:r>
            <a:r>
              <a:rPr lang="en-US" sz="1500" dirty="0"/>
              <a:t>PU run</a:t>
            </a:r>
          </a:p>
        </p:txBody>
      </p:sp>
    </p:spTree>
    <p:extLst>
      <p:ext uri="{BB962C8B-B14F-4D97-AF65-F5344CB8AC3E}">
        <p14:creationId xmlns:p14="http://schemas.microsoft.com/office/powerpoint/2010/main" val="267678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Evaluate model’s performance pt.1</a:t>
            </a:r>
          </a:p>
        </p:txBody>
      </p:sp>
      <p:pic>
        <p:nvPicPr>
          <p:cNvPr id="5" name="Picture 4">
            <a:extLst>
              <a:ext uri="{FF2B5EF4-FFF2-40B4-BE49-F238E27FC236}">
                <a16:creationId xmlns:a16="http://schemas.microsoft.com/office/drawing/2014/main" id="{4D319892-9822-9FDF-FFF6-5B6F1D024D5F}"/>
              </a:ext>
            </a:extLst>
          </p:cNvPr>
          <p:cNvPicPr>
            <a:picLocks noChangeAspect="1"/>
          </p:cNvPicPr>
          <p:nvPr/>
        </p:nvPicPr>
        <p:blipFill rotWithShape="1">
          <a:blip r:embed="rId2"/>
          <a:srcRect b="21626"/>
          <a:stretch/>
        </p:blipFill>
        <p:spPr>
          <a:xfrm>
            <a:off x="137111" y="798655"/>
            <a:ext cx="7363284" cy="2105768"/>
          </a:xfrm>
          <a:prstGeom prst="rect">
            <a:avLst/>
          </a:prstGeom>
        </p:spPr>
      </p:pic>
      <p:pic>
        <p:nvPicPr>
          <p:cNvPr id="4" name="Picture 3">
            <a:extLst>
              <a:ext uri="{FF2B5EF4-FFF2-40B4-BE49-F238E27FC236}">
                <a16:creationId xmlns:a16="http://schemas.microsoft.com/office/drawing/2014/main" id="{7C1C6E8F-3AE2-6E35-9A46-DAC0512F19FC}"/>
              </a:ext>
            </a:extLst>
          </p:cNvPr>
          <p:cNvPicPr>
            <a:picLocks noChangeAspect="1"/>
          </p:cNvPicPr>
          <p:nvPr/>
        </p:nvPicPr>
        <p:blipFill rotWithShape="1">
          <a:blip r:embed="rId2"/>
          <a:srcRect t="82832" r="5068" b="2956"/>
          <a:stretch/>
        </p:blipFill>
        <p:spPr>
          <a:xfrm>
            <a:off x="137111" y="3402217"/>
            <a:ext cx="8007145" cy="437411"/>
          </a:xfrm>
          <a:prstGeom prst="rect">
            <a:avLst/>
          </a:prstGeom>
        </p:spPr>
      </p:pic>
      <p:sp>
        <p:nvSpPr>
          <p:cNvPr id="6" name="TextBox 5">
            <a:extLst>
              <a:ext uri="{FF2B5EF4-FFF2-40B4-BE49-F238E27FC236}">
                <a16:creationId xmlns:a16="http://schemas.microsoft.com/office/drawing/2014/main" id="{03074BCE-3F06-5E9B-71F6-4FAC091CEB1B}"/>
              </a:ext>
            </a:extLst>
          </p:cNvPr>
          <p:cNvSpPr txBox="1"/>
          <p:nvPr/>
        </p:nvSpPr>
        <p:spPr>
          <a:xfrm>
            <a:off x="155399" y="3008203"/>
            <a:ext cx="1612741" cy="400110"/>
          </a:xfrm>
          <a:prstGeom prst="rect">
            <a:avLst/>
          </a:prstGeom>
          <a:noFill/>
          <a:ln w="38100">
            <a:solidFill>
              <a:srgbClr val="383838"/>
            </a:solidFill>
          </a:ln>
        </p:spPr>
        <p:txBody>
          <a:bodyPr wrap="square">
            <a:spAutoFit/>
          </a:bodyPr>
          <a:lstStyle/>
          <a:p>
            <a:r>
              <a:rPr lang="en-US" sz="2000" dirty="0"/>
              <a:t>Iteration 1</a:t>
            </a:r>
          </a:p>
        </p:txBody>
      </p:sp>
      <p:sp>
        <p:nvSpPr>
          <p:cNvPr id="7" name="TextBox 6">
            <a:extLst>
              <a:ext uri="{FF2B5EF4-FFF2-40B4-BE49-F238E27FC236}">
                <a16:creationId xmlns:a16="http://schemas.microsoft.com/office/drawing/2014/main" id="{76122E08-BD98-2FC2-E929-6DC10EAA3B81}"/>
              </a:ext>
            </a:extLst>
          </p:cNvPr>
          <p:cNvSpPr txBox="1"/>
          <p:nvPr/>
        </p:nvSpPr>
        <p:spPr>
          <a:xfrm>
            <a:off x="155399" y="4084970"/>
            <a:ext cx="1612741" cy="400110"/>
          </a:xfrm>
          <a:prstGeom prst="rect">
            <a:avLst/>
          </a:prstGeom>
          <a:noFill/>
          <a:ln w="38100">
            <a:solidFill>
              <a:srgbClr val="383838"/>
            </a:solidFill>
          </a:ln>
        </p:spPr>
        <p:txBody>
          <a:bodyPr wrap="square">
            <a:spAutoFit/>
          </a:bodyPr>
          <a:lstStyle/>
          <a:p>
            <a:r>
              <a:rPr lang="en-US" sz="2000" dirty="0"/>
              <a:t>Iteration 2</a:t>
            </a:r>
          </a:p>
        </p:txBody>
      </p:sp>
      <p:pic>
        <p:nvPicPr>
          <p:cNvPr id="9" name="Picture 8">
            <a:extLst>
              <a:ext uri="{FF2B5EF4-FFF2-40B4-BE49-F238E27FC236}">
                <a16:creationId xmlns:a16="http://schemas.microsoft.com/office/drawing/2014/main" id="{13DE9BFA-599E-89F8-1F8A-48631EFE15BC}"/>
              </a:ext>
            </a:extLst>
          </p:cNvPr>
          <p:cNvPicPr>
            <a:picLocks noChangeAspect="1"/>
          </p:cNvPicPr>
          <p:nvPr/>
        </p:nvPicPr>
        <p:blipFill>
          <a:blip r:embed="rId3"/>
          <a:stretch>
            <a:fillRect/>
          </a:stretch>
        </p:blipFill>
        <p:spPr>
          <a:xfrm>
            <a:off x="137111" y="4475592"/>
            <a:ext cx="8007145" cy="465948"/>
          </a:xfrm>
          <a:prstGeom prst="rect">
            <a:avLst/>
          </a:prstGeom>
        </p:spPr>
      </p:pic>
      <p:sp>
        <p:nvSpPr>
          <p:cNvPr id="11" name="TextBox 10">
            <a:extLst>
              <a:ext uri="{FF2B5EF4-FFF2-40B4-BE49-F238E27FC236}">
                <a16:creationId xmlns:a16="http://schemas.microsoft.com/office/drawing/2014/main" id="{6329A9F9-E16C-6007-11C9-3B2EFFD6B7F4}"/>
              </a:ext>
            </a:extLst>
          </p:cNvPr>
          <p:cNvSpPr txBox="1"/>
          <p:nvPr/>
        </p:nvSpPr>
        <p:spPr>
          <a:xfrm>
            <a:off x="137111" y="5186882"/>
            <a:ext cx="1612741" cy="400110"/>
          </a:xfrm>
          <a:prstGeom prst="rect">
            <a:avLst/>
          </a:prstGeom>
          <a:noFill/>
          <a:ln w="38100">
            <a:solidFill>
              <a:srgbClr val="383838"/>
            </a:solidFill>
          </a:ln>
        </p:spPr>
        <p:txBody>
          <a:bodyPr wrap="square">
            <a:spAutoFit/>
          </a:bodyPr>
          <a:lstStyle/>
          <a:p>
            <a:r>
              <a:rPr lang="en-US" sz="2000" dirty="0"/>
              <a:t>Iteration 3</a:t>
            </a:r>
          </a:p>
        </p:txBody>
      </p:sp>
      <p:pic>
        <p:nvPicPr>
          <p:cNvPr id="8" name="Picture 7">
            <a:extLst>
              <a:ext uri="{FF2B5EF4-FFF2-40B4-BE49-F238E27FC236}">
                <a16:creationId xmlns:a16="http://schemas.microsoft.com/office/drawing/2014/main" id="{DDE15B19-DFB1-760D-CC5E-6A990A94A35B}"/>
              </a:ext>
            </a:extLst>
          </p:cNvPr>
          <p:cNvPicPr>
            <a:picLocks noChangeAspect="1"/>
          </p:cNvPicPr>
          <p:nvPr/>
        </p:nvPicPr>
        <p:blipFill>
          <a:blip r:embed="rId4"/>
          <a:stretch>
            <a:fillRect/>
          </a:stretch>
        </p:blipFill>
        <p:spPr>
          <a:xfrm>
            <a:off x="143825" y="5594620"/>
            <a:ext cx="8000432" cy="464725"/>
          </a:xfrm>
          <a:prstGeom prst="rect">
            <a:avLst/>
          </a:prstGeom>
        </p:spPr>
      </p:pic>
      <p:sp>
        <p:nvSpPr>
          <p:cNvPr id="3" name="TextBox 2">
            <a:extLst>
              <a:ext uri="{FF2B5EF4-FFF2-40B4-BE49-F238E27FC236}">
                <a16:creationId xmlns:a16="http://schemas.microsoft.com/office/drawing/2014/main" id="{968F4B99-F3AF-549E-A2F4-5E2CD7705FF0}"/>
              </a:ext>
            </a:extLst>
          </p:cNvPr>
          <p:cNvSpPr txBox="1"/>
          <p:nvPr/>
        </p:nvSpPr>
        <p:spPr>
          <a:xfrm>
            <a:off x="1768140" y="5271455"/>
            <a:ext cx="1318225" cy="323165"/>
          </a:xfrm>
          <a:prstGeom prst="rect">
            <a:avLst/>
          </a:prstGeom>
          <a:noFill/>
        </p:spPr>
        <p:txBody>
          <a:bodyPr wrap="square">
            <a:spAutoFit/>
          </a:bodyPr>
          <a:lstStyle/>
          <a:p>
            <a:r>
              <a:rPr lang="es-US" sz="1500" dirty="0"/>
              <a:t>T4 GPU</a:t>
            </a:r>
            <a:r>
              <a:rPr lang="en-US" sz="1500" dirty="0"/>
              <a:t> run</a:t>
            </a:r>
          </a:p>
        </p:txBody>
      </p:sp>
      <p:sp>
        <p:nvSpPr>
          <p:cNvPr id="10" name="TextBox 9">
            <a:extLst>
              <a:ext uri="{FF2B5EF4-FFF2-40B4-BE49-F238E27FC236}">
                <a16:creationId xmlns:a16="http://schemas.microsoft.com/office/drawing/2014/main" id="{676B40E1-57AB-8E2A-39E4-3663D9AA3C81}"/>
              </a:ext>
            </a:extLst>
          </p:cNvPr>
          <p:cNvSpPr txBox="1"/>
          <p:nvPr/>
        </p:nvSpPr>
        <p:spPr>
          <a:xfrm>
            <a:off x="1768140" y="3088523"/>
            <a:ext cx="1148080" cy="323165"/>
          </a:xfrm>
          <a:prstGeom prst="rect">
            <a:avLst/>
          </a:prstGeom>
          <a:noFill/>
        </p:spPr>
        <p:txBody>
          <a:bodyPr wrap="square">
            <a:spAutoFit/>
          </a:bodyPr>
          <a:lstStyle/>
          <a:p>
            <a:r>
              <a:rPr lang="es-US" sz="1500" dirty="0"/>
              <a:t>C</a:t>
            </a:r>
            <a:r>
              <a:rPr lang="en-US" sz="1500" dirty="0"/>
              <a:t>PU run</a:t>
            </a:r>
          </a:p>
        </p:txBody>
      </p:sp>
      <p:sp>
        <p:nvSpPr>
          <p:cNvPr id="12" name="TextBox 11">
            <a:extLst>
              <a:ext uri="{FF2B5EF4-FFF2-40B4-BE49-F238E27FC236}">
                <a16:creationId xmlns:a16="http://schemas.microsoft.com/office/drawing/2014/main" id="{A029FC62-4DBB-D772-E494-3D2F6537EC7B}"/>
              </a:ext>
            </a:extLst>
          </p:cNvPr>
          <p:cNvSpPr txBox="1"/>
          <p:nvPr/>
        </p:nvSpPr>
        <p:spPr>
          <a:xfrm>
            <a:off x="1768140" y="4161915"/>
            <a:ext cx="1148080" cy="323165"/>
          </a:xfrm>
          <a:prstGeom prst="rect">
            <a:avLst/>
          </a:prstGeom>
          <a:noFill/>
        </p:spPr>
        <p:txBody>
          <a:bodyPr wrap="square">
            <a:spAutoFit/>
          </a:bodyPr>
          <a:lstStyle/>
          <a:p>
            <a:r>
              <a:rPr lang="es-US" sz="1500" dirty="0"/>
              <a:t>C</a:t>
            </a:r>
            <a:r>
              <a:rPr lang="en-US" sz="1500" dirty="0"/>
              <a:t>PU run</a:t>
            </a:r>
          </a:p>
        </p:txBody>
      </p:sp>
    </p:spTree>
    <p:extLst>
      <p:ext uri="{BB962C8B-B14F-4D97-AF65-F5344CB8AC3E}">
        <p14:creationId xmlns:p14="http://schemas.microsoft.com/office/powerpoint/2010/main" val="650302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Evaluate model’s performance pt.2</a:t>
            </a:r>
          </a:p>
        </p:txBody>
      </p:sp>
      <p:sp>
        <p:nvSpPr>
          <p:cNvPr id="11" name="TextBox 10">
            <a:extLst>
              <a:ext uri="{FF2B5EF4-FFF2-40B4-BE49-F238E27FC236}">
                <a16:creationId xmlns:a16="http://schemas.microsoft.com/office/drawing/2014/main" id="{6329A9F9-E16C-6007-11C9-3B2EFFD6B7F4}"/>
              </a:ext>
            </a:extLst>
          </p:cNvPr>
          <p:cNvSpPr txBox="1"/>
          <p:nvPr/>
        </p:nvSpPr>
        <p:spPr>
          <a:xfrm>
            <a:off x="118823" y="838002"/>
            <a:ext cx="1612741" cy="400110"/>
          </a:xfrm>
          <a:prstGeom prst="rect">
            <a:avLst/>
          </a:prstGeom>
          <a:noFill/>
          <a:ln w="38100">
            <a:solidFill>
              <a:srgbClr val="383838"/>
            </a:solidFill>
          </a:ln>
        </p:spPr>
        <p:txBody>
          <a:bodyPr wrap="square">
            <a:spAutoFit/>
          </a:bodyPr>
          <a:lstStyle/>
          <a:p>
            <a:r>
              <a:rPr lang="en-US" sz="2000" dirty="0"/>
              <a:t>Iteration 4</a:t>
            </a:r>
          </a:p>
        </p:txBody>
      </p:sp>
      <p:pic>
        <p:nvPicPr>
          <p:cNvPr id="4" name="Picture 3">
            <a:extLst>
              <a:ext uri="{FF2B5EF4-FFF2-40B4-BE49-F238E27FC236}">
                <a16:creationId xmlns:a16="http://schemas.microsoft.com/office/drawing/2014/main" id="{4011283F-5E23-DD9F-B4BA-2554BF1024F4}"/>
              </a:ext>
            </a:extLst>
          </p:cNvPr>
          <p:cNvPicPr>
            <a:picLocks noChangeAspect="1"/>
          </p:cNvPicPr>
          <p:nvPr/>
        </p:nvPicPr>
        <p:blipFill>
          <a:blip r:embed="rId2"/>
          <a:stretch>
            <a:fillRect/>
          </a:stretch>
        </p:blipFill>
        <p:spPr>
          <a:xfrm>
            <a:off x="107248" y="1238112"/>
            <a:ext cx="8641470" cy="498091"/>
          </a:xfrm>
          <a:prstGeom prst="rect">
            <a:avLst/>
          </a:prstGeom>
        </p:spPr>
      </p:pic>
      <p:sp>
        <p:nvSpPr>
          <p:cNvPr id="3" name="TextBox 2">
            <a:extLst>
              <a:ext uri="{FF2B5EF4-FFF2-40B4-BE49-F238E27FC236}">
                <a16:creationId xmlns:a16="http://schemas.microsoft.com/office/drawing/2014/main" id="{A12F3D52-533D-5B2D-4817-B3667F1FBC33}"/>
              </a:ext>
            </a:extLst>
          </p:cNvPr>
          <p:cNvSpPr txBox="1"/>
          <p:nvPr/>
        </p:nvSpPr>
        <p:spPr>
          <a:xfrm>
            <a:off x="107248" y="1936258"/>
            <a:ext cx="1612741" cy="400110"/>
          </a:xfrm>
          <a:prstGeom prst="rect">
            <a:avLst/>
          </a:prstGeom>
          <a:noFill/>
          <a:ln w="38100">
            <a:solidFill>
              <a:srgbClr val="383838"/>
            </a:solidFill>
          </a:ln>
        </p:spPr>
        <p:txBody>
          <a:bodyPr wrap="square">
            <a:spAutoFit/>
          </a:bodyPr>
          <a:lstStyle/>
          <a:p>
            <a:r>
              <a:rPr lang="en-US" sz="2000" dirty="0"/>
              <a:t>Iteration 5</a:t>
            </a:r>
          </a:p>
        </p:txBody>
      </p:sp>
      <p:pic>
        <p:nvPicPr>
          <p:cNvPr id="6" name="Picture 5">
            <a:extLst>
              <a:ext uri="{FF2B5EF4-FFF2-40B4-BE49-F238E27FC236}">
                <a16:creationId xmlns:a16="http://schemas.microsoft.com/office/drawing/2014/main" id="{B0B43D6F-E661-0E1D-D688-AEAE2DF05932}"/>
              </a:ext>
            </a:extLst>
          </p:cNvPr>
          <p:cNvPicPr>
            <a:picLocks noChangeAspect="1"/>
          </p:cNvPicPr>
          <p:nvPr/>
        </p:nvPicPr>
        <p:blipFill>
          <a:blip r:embed="rId3"/>
          <a:stretch>
            <a:fillRect/>
          </a:stretch>
        </p:blipFill>
        <p:spPr>
          <a:xfrm>
            <a:off x="107248" y="2304537"/>
            <a:ext cx="8641470" cy="492436"/>
          </a:xfrm>
          <a:prstGeom prst="rect">
            <a:avLst/>
          </a:prstGeom>
        </p:spPr>
      </p:pic>
      <p:sp>
        <p:nvSpPr>
          <p:cNvPr id="7" name="TextBox 6">
            <a:extLst>
              <a:ext uri="{FF2B5EF4-FFF2-40B4-BE49-F238E27FC236}">
                <a16:creationId xmlns:a16="http://schemas.microsoft.com/office/drawing/2014/main" id="{E5F0CB75-2A18-ED09-4863-884C13D4A139}"/>
              </a:ext>
            </a:extLst>
          </p:cNvPr>
          <p:cNvSpPr txBox="1"/>
          <p:nvPr/>
        </p:nvSpPr>
        <p:spPr>
          <a:xfrm>
            <a:off x="107247" y="2904702"/>
            <a:ext cx="1612741" cy="400110"/>
          </a:xfrm>
          <a:prstGeom prst="rect">
            <a:avLst/>
          </a:prstGeom>
          <a:noFill/>
          <a:ln w="38100">
            <a:solidFill>
              <a:srgbClr val="383838"/>
            </a:solidFill>
          </a:ln>
        </p:spPr>
        <p:txBody>
          <a:bodyPr wrap="square">
            <a:spAutoFit/>
          </a:bodyPr>
          <a:lstStyle/>
          <a:p>
            <a:r>
              <a:rPr lang="en-US" sz="2000" dirty="0"/>
              <a:t>Iteration 6</a:t>
            </a:r>
          </a:p>
        </p:txBody>
      </p:sp>
      <p:sp>
        <p:nvSpPr>
          <p:cNvPr id="8" name="TextBox 7">
            <a:extLst>
              <a:ext uri="{FF2B5EF4-FFF2-40B4-BE49-F238E27FC236}">
                <a16:creationId xmlns:a16="http://schemas.microsoft.com/office/drawing/2014/main" id="{78D61F66-A183-0499-C319-D7241CE0AD1E}"/>
              </a:ext>
            </a:extLst>
          </p:cNvPr>
          <p:cNvSpPr txBox="1"/>
          <p:nvPr/>
        </p:nvSpPr>
        <p:spPr>
          <a:xfrm>
            <a:off x="1743139" y="914947"/>
            <a:ext cx="1318225" cy="323165"/>
          </a:xfrm>
          <a:prstGeom prst="rect">
            <a:avLst/>
          </a:prstGeom>
          <a:noFill/>
        </p:spPr>
        <p:txBody>
          <a:bodyPr wrap="square">
            <a:spAutoFit/>
          </a:bodyPr>
          <a:lstStyle/>
          <a:p>
            <a:r>
              <a:rPr lang="es-US" sz="1500" dirty="0"/>
              <a:t>T4 GPU</a:t>
            </a:r>
            <a:r>
              <a:rPr lang="en-US" sz="1500" dirty="0"/>
              <a:t> run</a:t>
            </a:r>
          </a:p>
        </p:txBody>
      </p:sp>
      <p:sp>
        <p:nvSpPr>
          <p:cNvPr id="9" name="TextBox 8">
            <a:extLst>
              <a:ext uri="{FF2B5EF4-FFF2-40B4-BE49-F238E27FC236}">
                <a16:creationId xmlns:a16="http://schemas.microsoft.com/office/drawing/2014/main" id="{8AD2E08C-DEBC-233B-7DFE-A2672614940C}"/>
              </a:ext>
            </a:extLst>
          </p:cNvPr>
          <p:cNvSpPr txBox="1"/>
          <p:nvPr/>
        </p:nvSpPr>
        <p:spPr>
          <a:xfrm>
            <a:off x="1743138" y="1985959"/>
            <a:ext cx="1318225" cy="323165"/>
          </a:xfrm>
          <a:prstGeom prst="rect">
            <a:avLst/>
          </a:prstGeom>
          <a:noFill/>
        </p:spPr>
        <p:txBody>
          <a:bodyPr wrap="square">
            <a:spAutoFit/>
          </a:bodyPr>
          <a:lstStyle/>
          <a:p>
            <a:r>
              <a:rPr lang="es-US" sz="1500" dirty="0"/>
              <a:t>T4 GPU</a:t>
            </a:r>
            <a:r>
              <a:rPr lang="en-US" sz="1500" dirty="0"/>
              <a:t> run</a:t>
            </a:r>
          </a:p>
        </p:txBody>
      </p:sp>
      <p:pic>
        <p:nvPicPr>
          <p:cNvPr id="10" name="Picture 9">
            <a:extLst>
              <a:ext uri="{FF2B5EF4-FFF2-40B4-BE49-F238E27FC236}">
                <a16:creationId xmlns:a16="http://schemas.microsoft.com/office/drawing/2014/main" id="{1A9CF2D4-5C03-70E3-8433-66CA10D4713F}"/>
              </a:ext>
            </a:extLst>
          </p:cNvPr>
          <p:cNvPicPr>
            <a:picLocks noChangeAspect="1"/>
          </p:cNvPicPr>
          <p:nvPr/>
        </p:nvPicPr>
        <p:blipFill>
          <a:blip r:embed="rId4"/>
          <a:stretch>
            <a:fillRect/>
          </a:stretch>
        </p:blipFill>
        <p:spPr>
          <a:xfrm>
            <a:off x="95673" y="3304812"/>
            <a:ext cx="8653045" cy="531703"/>
          </a:xfrm>
          <a:prstGeom prst="rect">
            <a:avLst/>
          </a:prstGeom>
        </p:spPr>
      </p:pic>
      <p:sp>
        <p:nvSpPr>
          <p:cNvPr id="12" name="TextBox 11">
            <a:extLst>
              <a:ext uri="{FF2B5EF4-FFF2-40B4-BE49-F238E27FC236}">
                <a16:creationId xmlns:a16="http://schemas.microsoft.com/office/drawing/2014/main" id="{295605C7-5E06-A0AC-5773-2545E5974C5F}"/>
              </a:ext>
            </a:extLst>
          </p:cNvPr>
          <p:cNvSpPr txBox="1"/>
          <p:nvPr/>
        </p:nvSpPr>
        <p:spPr>
          <a:xfrm>
            <a:off x="1719988" y="2981647"/>
            <a:ext cx="1148080" cy="323165"/>
          </a:xfrm>
          <a:prstGeom prst="rect">
            <a:avLst/>
          </a:prstGeom>
          <a:noFill/>
        </p:spPr>
        <p:txBody>
          <a:bodyPr wrap="square">
            <a:spAutoFit/>
          </a:bodyPr>
          <a:lstStyle/>
          <a:p>
            <a:r>
              <a:rPr lang="es-US" sz="1500" dirty="0"/>
              <a:t>C</a:t>
            </a:r>
            <a:r>
              <a:rPr lang="en-US" sz="1500" dirty="0"/>
              <a:t>PU run</a:t>
            </a:r>
          </a:p>
        </p:txBody>
      </p:sp>
    </p:spTree>
    <p:extLst>
      <p:ext uri="{BB962C8B-B14F-4D97-AF65-F5344CB8AC3E}">
        <p14:creationId xmlns:p14="http://schemas.microsoft.com/office/powerpoint/2010/main" val="2218365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Confusion matrix pt.1</a:t>
            </a:r>
          </a:p>
        </p:txBody>
      </p:sp>
      <p:pic>
        <p:nvPicPr>
          <p:cNvPr id="1026" name="Picture 2">
            <a:extLst>
              <a:ext uri="{FF2B5EF4-FFF2-40B4-BE49-F238E27FC236}">
                <a16:creationId xmlns:a16="http://schemas.microsoft.com/office/drawing/2014/main" id="{6BE7021B-2799-A46F-9E76-6B1D6FCD6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73" y="1092608"/>
            <a:ext cx="4710894" cy="24459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B1A10E-4749-55F1-43E0-7EE1F3CA1870}"/>
              </a:ext>
            </a:extLst>
          </p:cNvPr>
          <p:cNvSpPr txBox="1"/>
          <p:nvPr/>
        </p:nvSpPr>
        <p:spPr>
          <a:xfrm>
            <a:off x="162048" y="692497"/>
            <a:ext cx="1612741" cy="400110"/>
          </a:xfrm>
          <a:prstGeom prst="rect">
            <a:avLst/>
          </a:prstGeom>
          <a:noFill/>
          <a:ln w="38100">
            <a:solidFill>
              <a:schemeClr val="tx1"/>
            </a:solidFill>
          </a:ln>
        </p:spPr>
        <p:txBody>
          <a:bodyPr wrap="square">
            <a:spAutoFit/>
          </a:bodyPr>
          <a:lstStyle/>
          <a:p>
            <a:r>
              <a:rPr lang="en-US" sz="2000" dirty="0"/>
              <a:t>Iteration 1</a:t>
            </a:r>
          </a:p>
        </p:txBody>
      </p:sp>
      <p:sp>
        <p:nvSpPr>
          <p:cNvPr id="5" name="TextBox 4">
            <a:extLst>
              <a:ext uri="{FF2B5EF4-FFF2-40B4-BE49-F238E27FC236}">
                <a16:creationId xmlns:a16="http://schemas.microsoft.com/office/drawing/2014/main" id="{D8271246-4F74-C379-3CAE-9B035929464A}"/>
              </a:ext>
            </a:extLst>
          </p:cNvPr>
          <p:cNvSpPr txBox="1"/>
          <p:nvPr/>
        </p:nvSpPr>
        <p:spPr>
          <a:xfrm>
            <a:off x="6339069" y="692497"/>
            <a:ext cx="1612741" cy="400110"/>
          </a:xfrm>
          <a:prstGeom prst="rect">
            <a:avLst/>
          </a:prstGeom>
          <a:noFill/>
          <a:ln w="38100">
            <a:solidFill>
              <a:schemeClr val="tx1"/>
            </a:solidFill>
          </a:ln>
        </p:spPr>
        <p:txBody>
          <a:bodyPr wrap="square">
            <a:spAutoFit/>
          </a:bodyPr>
          <a:lstStyle/>
          <a:p>
            <a:r>
              <a:rPr lang="en-US" sz="2000" dirty="0"/>
              <a:t>Iteration 2</a:t>
            </a:r>
          </a:p>
        </p:txBody>
      </p:sp>
      <p:pic>
        <p:nvPicPr>
          <p:cNvPr id="7" name="Picture 6" descr="A screenshot of a computer&#10;&#10;Description automatically generated">
            <a:extLst>
              <a:ext uri="{FF2B5EF4-FFF2-40B4-BE49-F238E27FC236}">
                <a16:creationId xmlns:a16="http://schemas.microsoft.com/office/drawing/2014/main" id="{B51824EF-00AC-8BEC-9B35-F391DB201073}"/>
              </a:ext>
            </a:extLst>
          </p:cNvPr>
          <p:cNvPicPr>
            <a:picLocks noChangeAspect="1"/>
          </p:cNvPicPr>
          <p:nvPr/>
        </p:nvPicPr>
        <p:blipFill rotWithShape="1">
          <a:blip r:embed="rId3">
            <a:extLst>
              <a:ext uri="{28A0092B-C50C-407E-A947-70E740481C1C}">
                <a14:useLocalDpi xmlns:a14="http://schemas.microsoft.com/office/drawing/2010/main" val="0"/>
              </a:ext>
            </a:extLst>
          </a:blip>
          <a:srcRect r="337"/>
          <a:stretch/>
        </p:blipFill>
        <p:spPr>
          <a:xfrm>
            <a:off x="6322013" y="1086511"/>
            <a:ext cx="4710893" cy="2452026"/>
          </a:xfrm>
          <a:prstGeom prst="rect">
            <a:avLst/>
          </a:prstGeom>
        </p:spPr>
      </p:pic>
      <p:sp>
        <p:nvSpPr>
          <p:cNvPr id="8" name="TextBox 7">
            <a:extLst>
              <a:ext uri="{FF2B5EF4-FFF2-40B4-BE49-F238E27FC236}">
                <a16:creationId xmlns:a16="http://schemas.microsoft.com/office/drawing/2014/main" id="{D488FBC2-E87F-25B0-2E60-5BAF786E7FAB}"/>
              </a:ext>
            </a:extLst>
          </p:cNvPr>
          <p:cNvSpPr txBox="1"/>
          <p:nvPr/>
        </p:nvSpPr>
        <p:spPr>
          <a:xfrm>
            <a:off x="162048" y="3629807"/>
            <a:ext cx="1612741" cy="400110"/>
          </a:xfrm>
          <a:prstGeom prst="rect">
            <a:avLst/>
          </a:prstGeom>
          <a:noFill/>
          <a:ln w="38100">
            <a:solidFill>
              <a:schemeClr val="tx1"/>
            </a:solidFill>
          </a:ln>
        </p:spPr>
        <p:txBody>
          <a:bodyPr wrap="square">
            <a:spAutoFit/>
          </a:bodyPr>
          <a:lstStyle/>
          <a:p>
            <a:r>
              <a:rPr lang="en-US" sz="2000" dirty="0"/>
              <a:t>Iteration 3</a:t>
            </a:r>
          </a:p>
        </p:txBody>
      </p:sp>
      <p:sp>
        <p:nvSpPr>
          <p:cNvPr id="3" name="TextBox 2">
            <a:extLst>
              <a:ext uri="{FF2B5EF4-FFF2-40B4-BE49-F238E27FC236}">
                <a16:creationId xmlns:a16="http://schemas.microsoft.com/office/drawing/2014/main" id="{7CB9AE97-98BB-4B30-6856-D02BA1CA618D}"/>
              </a:ext>
            </a:extLst>
          </p:cNvPr>
          <p:cNvSpPr txBox="1"/>
          <p:nvPr/>
        </p:nvSpPr>
        <p:spPr>
          <a:xfrm>
            <a:off x="6322013" y="3629807"/>
            <a:ext cx="1612741" cy="400110"/>
          </a:xfrm>
          <a:prstGeom prst="rect">
            <a:avLst/>
          </a:prstGeom>
          <a:noFill/>
          <a:ln w="38100">
            <a:solidFill>
              <a:schemeClr val="tx1"/>
            </a:solidFill>
          </a:ln>
        </p:spPr>
        <p:txBody>
          <a:bodyPr wrap="square">
            <a:spAutoFit/>
          </a:bodyPr>
          <a:lstStyle/>
          <a:p>
            <a:r>
              <a:rPr lang="en-US" sz="2000" dirty="0"/>
              <a:t>Iteration 4</a:t>
            </a:r>
          </a:p>
        </p:txBody>
      </p:sp>
      <p:pic>
        <p:nvPicPr>
          <p:cNvPr id="9" name="Picture 8" descr="A screenshot of a computer&#10;&#10;Description automatically generated">
            <a:extLst>
              <a:ext uri="{FF2B5EF4-FFF2-40B4-BE49-F238E27FC236}">
                <a16:creationId xmlns:a16="http://schemas.microsoft.com/office/drawing/2014/main" id="{65F5A99A-8B95-9902-0353-F4165EBB1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72" y="4018341"/>
            <a:ext cx="4710895" cy="27488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AC6F8FA4-E7C2-8332-859F-DE18AC6B2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8863" y="4018341"/>
            <a:ext cx="4710892" cy="2748818"/>
          </a:xfrm>
          <a:prstGeom prst="rect">
            <a:avLst/>
          </a:prstGeom>
        </p:spPr>
      </p:pic>
      <p:sp>
        <p:nvSpPr>
          <p:cNvPr id="6" name="TextBox 5">
            <a:extLst>
              <a:ext uri="{FF2B5EF4-FFF2-40B4-BE49-F238E27FC236}">
                <a16:creationId xmlns:a16="http://schemas.microsoft.com/office/drawing/2014/main" id="{C7555C42-9545-7C60-CD13-FA7F74A788A3}"/>
              </a:ext>
            </a:extLst>
          </p:cNvPr>
          <p:cNvSpPr txBox="1"/>
          <p:nvPr/>
        </p:nvSpPr>
        <p:spPr>
          <a:xfrm>
            <a:off x="1751642" y="3695176"/>
            <a:ext cx="1318225" cy="323165"/>
          </a:xfrm>
          <a:prstGeom prst="rect">
            <a:avLst/>
          </a:prstGeom>
          <a:noFill/>
        </p:spPr>
        <p:txBody>
          <a:bodyPr wrap="square">
            <a:spAutoFit/>
          </a:bodyPr>
          <a:lstStyle/>
          <a:p>
            <a:r>
              <a:rPr lang="es-US" sz="1500" dirty="0"/>
              <a:t>T4 GPU</a:t>
            </a:r>
            <a:r>
              <a:rPr lang="en-US" sz="1500" dirty="0"/>
              <a:t> run</a:t>
            </a:r>
          </a:p>
        </p:txBody>
      </p:sp>
      <p:sp>
        <p:nvSpPr>
          <p:cNvPr id="10" name="TextBox 9">
            <a:extLst>
              <a:ext uri="{FF2B5EF4-FFF2-40B4-BE49-F238E27FC236}">
                <a16:creationId xmlns:a16="http://schemas.microsoft.com/office/drawing/2014/main" id="{50062555-F6CE-43EA-09E4-976D8EC71C5C}"/>
              </a:ext>
            </a:extLst>
          </p:cNvPr>
          <p:cNvSpPr txBox="1"/>
          <p:nvPr/>
        </p:nvSpPr>
        <p:spPr>
          <a:xfrm>
            <a:off x="7995196" y="3683600"/>
            <a:ext cx="1318225" cy="323165"/>
          </a:xfrm>
          <a:prstGeom prst="rect">
            <a:avLst/>
          </a:prstGeom>
          <a:noFill/>
        </p:spPr>
        <p:txBody>
          <a:bodyPr wrap="square">
            <a:spAutoFit/>
          </a:bodyPr>
          <a:lstStyle/>
          <a:p>
            <a:r>
              <a:rPr lang="es-US" sz="1500" dirty="0"/>
              <a:t>T4 GPU</a:t>
            </a:r>
            <a:r>
              <a:rPr lang="en-US" sz="1500" dirty="0"/>
              <a:t> run</a:t>
            </a:r>
          </a:p>
        </p:txBody>
      </p:sp>
      <p:sp>
        <p:nvSpPr>
          <p:cNvPr id="12" name="TextBox 11">
            <a:extLst>
              <a:ext uri="{FF2B5EF4-FFF2-40B4-BE49-F238E27FC236}">
                <a16:creationId xmlns:a16="http://schemas.microsoft.com/office/drawing/2014/main" id="{C625AA7C-D487-2FF9-B586-E880E4D8F419}"/>
              </a:ext>
            </a:extLst>
          </p:cNvPr>
          <p:cNvSpPr txBox="1"/>
          <p:nvPr/>
        </p:nvSpPr>
        <p:spPr>
          <a:xfrm>
            <a:off x="7923182" y="730969"/>
            <a:ext cx="1148080" cy="323165"/>
          </a:xfrm>
          <a:prstGeom prst="rect">
            <a:avLst/>
          </a:prstGeom>
          <a:noFill/>
        </p:spPr>
        <p:txBody>
          <a:bodyPr wrap="square">
            <a:spAutoFit/>
          </a:bodyPr>
          <a:lstStyle/>
          <a:p>
            <a:r>
              <a:rPr lang="es-US" sz="1500" dirty="0"/>
              <a:t>C</a:t>
            </a:r>
            <a:r>
              <a:rPr lang="en-US" sz="1500" dirty="0"/>
              <a:t>PU run</a:t>
            </a:r>
          </a:p>
        </p:txBody>
      </p:sp>
      <p:sp>
        <p:nvSpPr>
          <p:cNvPr id="13" name="TextBox 12">
            <a:extLst>
              <a:ext uri="{FF2B5EF4-FFF2-40B4-BE49-F238E27FC236}">
                <a16:creationId xmlns:a16="http://schemas.microsoft.com/office/drawing/2014/main" id="{F57D6F9D-6ADF-3B9E-E927-48AC609A6E9A}"/>
              </a:ext>
            </a:extLst>
          </p:cNvPr>
          <p:cNvSpPr txBox="1"/>
          <p:nvPr/>
        </p:nvSpPr>
        <p:spPr>
          <a:xfrm>
            <a:off x="1786364" y="757866"/>
            <a:ext cx="1148080" cy="323165"/>
          </a:xfrm>
          <a:prstGeom prst="rect">
            <a:avLst/>
          </a:prstGeom>
          <a:noFill/>
        </p:spPr>
        <p:txBody>
          <a:bodyPr wrap="square">
            <a:spAutoFit/>
          </a:bodyPr>
          <a:lstStyle/>
          <a:p>
            <a:r>
              <a:rPr lang="es-US" sz="1500" dirty="0"/>
              <a:t>C</a:t>
            </a:r>
            <a:r>
              <a:rPr lang="en-US" sz="1500" dirty="0"/>
              <a:t>PU run</a:t>
            </a:r>
          </a:p>
        </p:txBody>
      </p:sp>
    </p:spTree>
    <p:extLst>
      <p:ext uri="{BB962C8B-B14F-4D97-AF65-F5344CB8AC3E}">
        <p14:creationId xmlns:p14="http://schemas.microsoft.com/office/powerpoint/2010/main" val="2012172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Confusion matrix pt.2</a:t>
            </a:r>
          </a:p>
        </p:txBody>
      </p:sp>
      <p:sp>
        <p:nvSpPr>
          <p:cNvPr id="4" name="TextBox 3">
            <a:extLst>
              <a:ext uri="{FF2B5EF4-FFF2-40B4-BE49-F238E27FC236}">
                <a16:creationId xmlns:a16="http://schemas.microsoft.com/office/drawing/2014/main" id="{3FB1A10E-4749-55F1-43E0-7EE1F3CA1870}"/>
              </a:ext>
            </a:extLst>
          </p:cNvPr>
          <p:cNvSpPr txBox="1"/>
          <p:nvPr/>
        </p:nvSpPr>
        <p:spPr>
          <a:xfrm>
            <a:off x="162048" y="692497"/>
            <a:ext cx="1612741" cy="400110"/>
          </a:xfrm>
          <a:prstGeom prst="rect">
            <a:avLst/>
          </a:prstGeom>
          <a:noFill/>
          <a:ln w="38100">
            <a:solidFill>
              <a:schemeClr val="tx1"/>
            </a:solidFill>
          </a:ln>
        </p:spPr>
        <p:txBody>
          <a:bodyPr wrap="square">
            <a:spAutoFit/>
          </a:bodyPr>
          <a:lstStyle/>
          <a:p>
            <a:r>
              <a:rPr lang="en-US" sz="2000" dirty="0"/>
              <a:t>Iteration 5</a:t>
            </a:r>
          </a:p>
        </p:txBody>
      </p:sp>
      <p:pic>
        <p:nvPicPr>
          <p:cNvPr id="13" name="Picture 12" descr="A screenshot of a computer&#10;&#10;Description automatically generated">
            <a:extLst>
              <a:ext uri="{FF2B5EF4-FFF2-40B4-BE49-F238E27FC236}">
                <a16:creationId xmlns:a16="http://schemas.microsoft.com/office/drawing/2014/main" id="{746BE795-FDDE-10A9-FD44-540C3B60C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08" y="1092607"/>
            <a:ext cx="5566214" cy="3247899"/>
          </a:xfrm>
          <a:prstGeom prst="rect">
            <a:avLst/>
          </a:prstGeom>
        </p:spPr>
      </p:pic>
      <p:sp>
        <p:nvSpPr>
          <p:cNvPr id="14" name="TextBox 13">
            <a:extLst>
              <a:ext uri="{FF2B5EF4-FFF2-40B4-BE49-F238E27FC236}">
                <a16:creationId xmlns:a16="http://schemas.microsoft.com/office/drawing/2014/main" id="{BC3ADBA3-BF85-9B96-2031-D654235E12B1}"/>
              </a:ext>
            </a:extLst>
          </p:cNvPr>
          <p:cNvSpPr txBox="1"/>
          <p:nvPr/>
        </p:nvSpPr>
        <p:spPr>
          <a:xfrm>
            <a:off x="6229111" y="692497"/>
            <a:ext cx="1612741" cy="400110"/>
          </a:xfrm>
          <a:prstGeom prst="rect">
            <a:avLst/>
          </a:prstGeom>
          <a:noFill/>
          <a:ln w="38100">
            <a:solidFill>
              <a:schemeClr val="tx1"/>
            </a:solidFill>
          </a:ln>
        </p:spPr>
        <p:txBody>
          <a:bodyPr wrap="square">
            <a:spAutoFit/>
          </a:bodyPr>
          <a:lstStyle/>
          <a:p>
            <a:r>
              <a:rPr lang="en-US" sz="2000" dirty="0"/>
              <a:t>Iteration 6</a:t>
            </a:r>
          </a:p>
        </p:txBody>
      </p:sp>
      <p:sp>
        <p:nvSpPr>
          <p:cNvPr id="15" name="TextBox 14">
            <a:extLst>
              <a:ext uri="{FF2B5EF4-FFF2-40B4-BE49-F238E27FC236}">
                <a16:creationId xmlns:a16="http://schemas.microsoft.com/office/drawing/2014/main" id="{A589C7C1-BBE5-8456-90D7-5F9D5E2C5508}"/>
              </a:ext>
            </a:extLst>
          </p:cNvPr>
          <p:cNvSpPr txBox="1"/>
          <p:nvPr/>
        </p:nvSpPr>
        <p:spPr>
          <a:xfrm>
            <a:off x="1774789" y="769442"/>
            <a:ext cx="1318225" cy="323165"/>
          </a:xfrm>
          <a:prstGeom prst="rect">
            <a:avLst/>
          </a:prstGeom>
          <a:noFill/>
        </p:spPr>
        <p:txBody>
          <a:bodyPr wrap="square">
            <a:spAutoFit/>
          </a:bodyPr>
          <a:lstStyle/>
          <a:p>
            <a:r>
              <a:rPr lang="es-US" sz="1500" dirty="0"/>
              <a:t>T4 GPU</a:t>
            </a:r>
            <a:r>
              <a:rPr lang="en-US" sz="1500" dirty="0"/>
              <a:t> run</a:t>
            </a:r>
          </a:p>
        </p:txBody>
      </p:sp>
      <p:pic>
        <p:nvPicPr>
          <p:cNvPr id="1026" name="Picture 2">
            <a:extLst>
              <a:ext uri="{FF2B5EF4-FFF2-40B4-BE49-F238E27FC236}">
                <a16:creationId xmlns:a16="http://schemas.microsoft.com/office/drawing/2014/main" id="{BA1F5B98-EBD6-3636-2963-86C487768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962" y="1092607"/>
            <a:ext cx="5566538" cy="32478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E766D9-8D0A-404B-4F0C-764485164282}"/>
              </a:ext>
            </a:extLst>
          </p:cNvPr>
          <p:cNvSpPr txBox="1"/>
          <p:nvPr/>
        </p:nvSpPr>
        <p:spPr>
          <a:xfrm>
            <a:off x="7841852" y="769441"/>
            <a:ext cx="1148080" cy="323165"/>
          </a:xfrm>
          <a:prstGeom prst="rect">
            <a:avLst/>
          </a:prstGeom>
          <a:noFill/>
        </p:spPr>
        <p:txBody>
          <a:bodyPr wrap="square">
            <a:spAutoFit/>
          </a:bodyPr>
          <a:lstStyle/>
          <a:p>
            <a:r>
              <a:rPr lang="es-US" sz="1500" dirty="0"/>
              <a:t>C</a:t>
            </a:r>
            <a:r>
              <a:rPr lang="en-US" sz="1500" dirty="0"/>
              <a:t>PU run</a:t>
            </a:r>
          </a:p>
        </p:txBody>
      </p:sp>
    </p:spTree>
    <p:extLst>
      <p:ext uri="{BB962C8B-B14F-4D97-AF65-F5344CB8AC3E}">
        <p14:creationId xmlns:p14="http://schemas.microsoft.com/office/powerpoint/2010/main" val="2001892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ROC: Receiver operating characteristic</a:t>
            </a:r>
          </a:p>
        </p:txBody>
      </p:sp>
      <p:sp>
        <p:nvSpPr>
          <p:cNvPr id="4" name="TextBox 3">
            <a:extLst>
              <a:ext uri="{FF2B5EF4-FFF2-40B4-BE49-F238E27FC236}">
                <a16:creationId xmlns:a16="http://schemas.microsoft.com/office/drawing/2014/main" id="{3FB1A10E-4749-55F1-43E0-7EE1F3CA1870}"/>
              </a:ext>
            </a:extLst>
          </p:cNvPr>
          <p:cNvSpPr txBox="1"/>
          <p:nvPr/>
        </p:nvSpPr>
        <p:spPr>
          <a:xfrm>
            <a:off x="162048" y="692497"/>
            <a:ext cx="1612741" cy="400110"/>
          </a:xfrm>
          <a:prstGeom prst="rect">
            <a:avLst/>
          </a:prstGeom>
          <a:noFill/>
          <a:ln w="38100">
            <a:solidFill>
              <a:schemeClr val="tx1"/>
            </a:solidFill>
          </a:ln>
        </p:spPr>
        <p:txBody>
          <a:bodyPr wrap="square">
            <a:spAutoFit/>
          </a:bodyPr>
          <a:lstStyle/>
          <a:p>
            <a:r>
              <a:rPr lang="en-US" sz="2000" dirty="0"/>
              <a:t>Iteration 1</a:t>
            </a:r>
          </a:p>
        </p:txBody>
      </p:sp>
      <p:sp>
        <p:nvSpPr>
          <p:cNvPr id="5" name="TextBox 4">
            <a:extLst>
              <a:ext uri="{FF2B5EF4-FFF2-40B4-BE49-F238E27FC236}">
                <a16:creationId xmlns:a16="http://schemas.microsoft.com/office/drawing/2014/main" id="{D8271246-4F74-C379-3CAE-9B035929464A}"/>
              </a:ext>
            </a:extLst>
          </p:cNvPr>
          <p:cNvSpPr txBox="1"/>
          <p:nvPr/>
        </p:nvSpPr>
        <p:spPr>
          <a:xfrm>
            <a:off x="3514847" y="692497"/>
            <a:ext cx="1612741" cy="400110"/>
          </a:xfrm>
          <a:prstGeom prst="rect">
            <a:avLst/>
          </a:prstGeom>
          <a:noFill/>
          <a:ln w="38100">
            <a:solidFill>
              <a:schemeClr val="tx1"/>
            </a:solidFill>
          </a:ln>
        </p:spPr>
        <p:txBody>
          <a:bodyPr wrap="square">
            <a:spAutoFit/>
          </a:bodyPr>
          <a:lstStyle/>
          <a:p>
            <a:r>
              <a:rPr lang="en-US" sz="2000" dirty="0"/>
              <a:t>Iteration 2</a:t>
            </a:r>
          </a:p>
        </p:txBody>
      </p:sp>
      <p:sp>
        <p:nvSpPr>
          <p:cNvPr id="8" name="TextBox 7">
            <a:extLst>
              <a:ext uri="{FF2B5EF4-FFF2-40B4-BE49-F238E27FC236}">
                <a16:creationId xmlns:a16="http://schemas.microsoft.com/office/drawing/2014/main" id="{D488FBC2-E87F-25B0-2E60-5BAF786E7FAB}"/>
              </a:ext>
            </a:extLst>
          </p:cNvPr>
          <p:cNvSpPr txBox="1"/>
          <p:nvPr/>
        </p:nvSpPr>
        <p:spPr>
          <a:xfrm>
            <a:off x="6779865" y="698172"/>
            <a:ext cx="1612741" cy="400110"/>
          </a:xfrm>
          <a:prstGeom prst="rect">
            <a:avLst/>
          </a:prstGeom>
          <a:noFill/>
          <a:ln w="38100">
            <a:solidFill>
              <a:schemeClr val="tx1"/>
            </a:solidFill>
          </a:ln>
        </p:spPr>
        <p:txBody>
          <a:bodyPr wrap="square">
            <a:spAutoFit/>
          </a:bodyPr>
          <a:lstStyle/>
          <a:p>
            <a:r>
              <a:rPr lang="en-US" sz="2000" dirty="0"/>
              <a:t>Iteration 3</a:t>
            </a:r>
          </a:p>
        </p:txBody>
      </p:sp>
      <p:sp>
        <p:nvSpPr>
          <p:cNvPr id="3" name="TextBox 2">
            <a:extLst>
              <a:ext uri="{FF2B5EF4-FFF2-40B4-BE49-F238E27FC236}">
                <a16:creationId xmlns:a16="http://schemas.microsoft.com/office/drawing/2014/main" id="{7CB9AE97-98BB-4B30-6856-D02BA1CA618D}"/>
              </a:ext>
            </a:extLst>
          </p:cNvPr>
          <p:cNvSpPr txBox="1"/>
          <p:nvPr/>
        </p:nvSpPr>
        <p:spPr>
          <a:xfrm>
            <a:off x="150473" y="3699356"/>
            <a:ext cx="1612741" cy="400110"/>
          </a:xfrm>
          <a:prstGeom prst="rect">
            <a:avLst/>
          </a:prstGeom>
          <a:noFill/>
          <a:ln w="38100">
            <a:solidFill>
              <a:schemeClr val="tx1"/>
            </a:solidFill>
          </a:ln>
        </p:spPr>
        <p:txBody>
          <a:bodyPr wrap="square">
            <a:spAutoFit/>
          </a:bodyPr>
          <a:lstStyle/>
          <a:p>
            <a:r>
              <a:rPr lang="en-US" sz="2000" dirty="0"/>
              <a:t>Iteration 4</a:t>
            </a:r>
          </a:p>
        </p:txBody>
      </p:sp>
      <p:sp>
        <p:nvSpPr>
          <p:cNvPr id="6" name="TextBox 5">
            <a:extLst>
              <a:ext uri="{FF2B5EF4-FFF2-40B4-BE49-F238E27FC236}">
                <a16:creationId xmlns:a16="http://schemas.microsoft.com/office/drawing/2014/main" id="{C7555C42-9545-7C60-CD13-FA7F74A788A3}"/>
              </a:ext>
            </a:extLst>
          </p:cNvPr>
          <p:cNvSpPr txBox="1"/>
          <p:nvPr/>
        </p:nvSpPr>
        <p:spPr>
          <a:xfrm>
            <a:off x="8369459" y="763541"/>
            <a:ext cx="1318225" cy="323165"/>
          </a:xfrm>
          <a:prstGeom prst="rect">
            <a:avLst/>
          </a:prstGeom>
          <a:noFill/>
        </p:spPr>
        <p:txBody>
          <a:bodyPr wrap="square">
            <a:spAutoFit/>
          </a:bodyPr>
          <a:lstStyle/>
          <a:p>
            <a:r>
              <a:rPr lang="es-US" sz="1500" dirty="0"/>
              <a:t>T4 GPU</a:t>
            </a:r>
            <a:r>
              <a:rPr lang="en-US" sz="1500" dirty="0"/>
              <a:t> run</a:t>
            </a:r>
          </a:p>
        </p:txBody>
      </p:sp>
      <p:sp>
        <p:nvSpPr>
          <p:cNvPr id="10" name="TextBox 9">
            <a:extLst>
              <a:ext uri="{FF2B5EF4-FFF2-40B4-BE49-F238E27FC236}">
                <a16:creationId xmlns:a16="http://schemas.microsoft.com/office/drawing/2014/main" id="{50062555-F6CE-43EA-09E4-976D8EC71C5C}"/>
              </a:ext>
            </a:extLst>
          </p:cNvPr>
          <p:cNvSpPr txBox="1"/>
          <p:nvPr/>
        </p:nvSpPr>
        <p:spPr>
          <a:xfrm>
            <a:off x="1823656" y="3753149"/>
            <a:ext cx="1318225" cy="323165"/>
          </a:xfrm>
          <a:prstGeom prst="rect">
            <a:avLst/>
          </a:prstGeom>
          <a:noFill/>
        </p:spPr>
        <p:txBody>
          <a:bodyPr wrap="square">
            <a:spAutoFit/>
          </a:bodyPr>
          <a:lstStyle/>
          <a:p>
            <a:r>
              <a:rPr lang="es-US" sz="1500" dirty="0"/>
              <a:t>T4 GPU</a:t>
            </a:r>
            <a:r>
              <a:rPr lang="en-US" sz="1500" dirty="0"/>
              <a:t> run</a:t>
            </a:r>
          </a:p>
        </p:txBody>
      </p:sp>
      <p:sp>
        <p:nvSpPr>
          <p:cNvPr id="12" name="TextBox 11">
            <a:extLst>
              <a:ext uri="{FF2B5EF4-FFF2-40B4-BE49-F238E27FC236}">
                <a16:creationId xmlns:a16="http://schemas.microsoft.com/office/drawing/2014/main" id="{C625AA7C-D487-2FF9-B586-E880E4D8F419}"/>
              </a:ext>
            </a:extLst>
          </p:cNvPr>
          <p:cNvSpPr txBox="1"/>
          <p:nvPr/>
        </p:nvSpPr>
        <p:spPr>
          <a:xfrm>
            <a:off x="5098960" y="730969"/>
            <a:ext cx="1148080" cy="323165"/>
          </a:xfrm>
          <a:prstGeom prst="rect">
            <a:avLst/>
          </a:prstGeom>
          <a:noFill/>
        </p:spPr>
        <p:txBody>
          <a:bodyPr wrap="square">
            <a:spAutoFit/>
          </a:bodyPr>
          <a:lstStyle/>
          <a:p>
            <a:r>
              <a:rPr lang="es-US" sz="1500" dirty="0"/>
              <a:t>C</a:t>
            </a:r>
            <a:r>
              <a:rPr lang="en-US" sz="1500" dirty="0"/>
              <a:t>PU run</a:t>
            </a:r>
          </a:p>
        </p:txBody>
      </p:sp>
      <p:sp>
        <p:nvSpPr>
          <p:cNvPr id="13" name="TextBox 12">
            <a:extLst>
              <a:ext uri="{FF2B5EF4-FFF2-40B4-BE49-F238E27FC236}">
                <a16:creationId xmlns:a16="http://schemas.microsoft.com/office/drawing/2014/main" id="{F57D6F9D-6ADF-3B9E-E927-48AC609A6E9A}"/>
              </a:ext>
            </a:extLst>
          </p:cNvPr>
          <p:cNvSpPr txBox="1"/>
          <p:nvPr/>
        </p:nvSpPr>
        <p:spPr>
          <a:xfrm>
            <a:off x="1786364" y="757866"/>
            <a:ext cx="1148080" cy="323165"/>
          </a:xfrm>
          <a:prstGeom prst="rect">
            <a:avLst/>
          </a:prstGeom>
          <a:noFill/>
        </p:spPr>
        <p:txBody>
          <a:bodyPr wrap="square">
            <a:spAutoFit/>
          </a:bodyPr>
          <a:lstStyle/>
          <a:p>
            <a:r>
              <a:rPr lang="es-US" sz="1500" dirty="0"/>
              <a:t>C</a:t>
            </a:r>
            <a:r>
              <a:rPr lang="en-US" sz="1500" dirty="0"/>
              <a:t>PU run</a:t>
            </a:r>
          </a:p>
        </p:txBody>
      </p:sp>
      <p:sp>
        <p:nvSpPr>
          <p:cNvPr id="17" name="TextBox 16">
            <a:extLst>
              <a:ext uri="{FF2B5EF4-FFF2-40B4-BE49-F238E27FC236}">
                <a16:creationId xmlns:a16="http://schemas.microsoft.com/office/drawing/2014/main" id="{3F5FEA13-FE77-B339-1DA1-441C0E435234}"/>
              </a:ext>
            </a:extLst>
          </p:cNvPr>
          <p:cNvSpPr txBox="1"/>
          <p:nvPr/>
        </p:nvSpPr>
        <p:spPr>
          <a:xfrm>
            <a:off x="3514847" y="3699356"/>
            <a:ext cx="1612741" cy="400110"/>
          </a:xfrm>
          <a:prstGeom prst="rect">
            <a:avLst/>
          </a:prstGeom>
          <a:noFill/>
          <a:ln w="38100">
            <a:solidFill>
              <a:schemeClr val="tx1"/>
            </a:solidFill>
          </a:ln>
        </p:spPr>
        <p:txBody>
          <a:bodyPr wrap="square">
            <a:spAutoFit/>
          </a:bodyPr>
          <a:lstStyle/>
          <a:p>
            <a:r>
              <a:rPr lang="en-US" sz="2000" dirty="0"/>
              <a:t>Iteration 5</a:t>
            </a:r>
          </a:p>
        </p:txBody>
      </p:sp>
      <p:sp>
        <p:nvSpPr>
          <p:cNvPr id="18" name="TextBox 17">
            <a:extLst>
              <a:ext uri="{FF2B5EF4-FFF2-40B4-BE49-F238E27FC236}">
                <a16:creationId xmlns:a16="http://schemas.microsoft.com/office/drawing/2014/main" id="{F2637DB6-5D3B-2488-66C4-30A237EBA742}"/>
              </a:ext>
            </a:extLst>
          </p:cNvPr>
          <p:cNvSpPr txBox="1"/>
          <p:nvPr/>
        </p:nvSpPr>
        <p:spPr>
          <a:xfrm>
            <a:off x="6779865" y="3699356"/>
            <a:ext cx="1612741" cy="400110"/>
          </a:xfrm>
          <a:prstGeom prst="rect">
            <a:avLst/>
          </a:prstGeom>
          <a:noFill/>
          <a:ln w="38100">
            <a:solidFill>
              <a:schemeClr val="tx1"/>
            </a:solidFill>
          </a:ln>
        </p:spPr>
        <p:txBody>
          <a:bodyPr wrap="square">
            <a:spAutoFit/>
          </a:bodyPr>
          <a:lstStyle/>
          <a:p>
            <a:r>
              <a:rPr lang="en-US" sz="2000" dirty="0"/>
              <a:t>Iteration 6</a:t>
            </a:r>
          </a:p>
        </p:txBody>
      </p:sp>
      <p:sp>
        <p:nvSpPr>
          <p:cNvPr id="19" name="TextBox 18">
            <a:extLst>
              <a:ext uri="{FF2B5EF4-FFF2-40B4-BE49-F238E27FC236}">
                <a16:creationId xmlns:a16="http://schemas.microsoft.com/office/drawing/2014/main" id="{CF4371EF-4F6D-81B8-46FE-2C2C0F639D89}"/>
              </a:ext>
            </a:extLst>
          </p:cNvPr>
          <p:cNvSpPr txBox="1"/>
          <p:nvPr/>
        </p:nvSpPr>
        <p:spPr>
          <a:xfrm>
            <a:off x="5127588" y="3776301"/>
            <a:ext cx="1318225" cy="323165"/>
          </a:xfrm>
          <a:prstGeom prst="rect">
            <a:avLst/>
          </a:prstGeom>
          <a:noFill/>
        </p:spPr>
        <p:txBody>
          <a:bodyPr wrap="square">
            <a:spAutoFit/>
          </a:bodyPr>
          <a:lstStyle/>
          <a:p>
            <a:r>
              <a:rPr lang="es-US" sz="1500" dirty="0"/>
              <a:t>T4 GPU</a:t>
            </a:r>
            <a:r>
              <a:rPr lang="en-US" sz="1500" dirty="0"/>
              <a:t> run</a:t>
            </a:r>
          </a:p>
        </p:txBody>
      </p:sp>
      <p:sp>
        <p:nvSpPr>
          <p:cNvPr id="20" name="TextBox 19">
            <a:extLst>
              <a:ext uri="{FF2B5EF4-FFF2-40B4-BE49-F238E27FC236}">
                <a16:creationId xmlns:a16="http://schemas.microsoft.com/office/drawing/2014/main" id="{43EE6344-03E0-A053-B5A4-2321DD321DCC}"/>
              </a:ext>
            </a:extLst>
          </p:cNvPr>
          <p:cNvSpPr txBox="1"/>
          <p:nvPr/>
        </p:nvSpPr>
        <p:spPr>
          <a:xfrm>
            <a:off x="8392606" y="3776300"/>
            <a:ext cx="1148080" cy="323165"/>
          </a:xfrm>
          <a:prstGeom prst="rect">
            <a:avLst/>
          </a:prstGeom>
          <a:noFill/>
        </p:spPr>
        <p:txBody>
          <a:bodyPr wrap="square">
            <a:spAutoFit/>
          </a:bodyPr>
          <a:lstStyle/>
          <a:p>
            <a:r>
              <a:rPr lang="es-US" sz="1500" dirty="0"/>
              <a:t>C</a:t>
            </a:r>
            <a:r>
              <a:rPr lang="en-US" sz="1500" dirty="0"/>
              <a:t>PU run</a:t>
            </a:r>
          </a:p>
        </p:txBody>
      </p:sp>
      <p:pic>
        <p:nvPicPr>
          <p:cNvPr id="9" name="Picture 8" descr="A graph of a receiver operating characteristic&#10;&#10;Description automatically generated with medium confidence">
            <a:extLst>
              <a:ext uri="{FF2B5EF4-FFF2-40B4-BE49-F238E27FC236}">
                <a16:creationId xmlns:a16="http://schemas.microsoft.com/office/drawing/2014/main" id="{AB0AE61B-7185-D486-4F5A-C4F8F25F5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52" y="1081031"/>
            <a:ext cx="3146373" cy="2573638"/>
          </a:xfrm>
          <a:prstGeom prst="rect">
            <a:avLst/>
          </a:prstGeom>
        </p:spPr>
      </p:pic>
      <p:pic>
        <p:nvPicPr>
          <p:cNvPr id="22" name="Picture 21" descr="A graph of a receiver operating characteristic&#10;&#10;Description automatically generated with medium confidence">
            <a:extLst>
              <a:ext uri="{FF2B5EF4-FFF2-40B4-BE49-F238E27FC236}">
                <a16:creationId xmlns:a16="http://schemas.microsoft.com/office/drawing/2014/main" id="{6E82B9D2-C0A6-CEC0-AF23-DEAF42C0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652" y="1081032"/>
            <a:ext cx="3146374" cy="2573638"/>
          </a:xfrm>
          <a:prstGeom prst="rect">
            <a:avLst/>
          </a:prstGeom>
        </p:spPr>
      </p:pic>
      <p:pic>
        <p:nvPicPr>
          <p:cNvPr id="24" name="Picture 23" descr="A graph of a receiver operating characteristic&#10;&#10;Description automatically generated with medium confidence">
            <a:extLst>
              <a:ext uri="{FF2B5EF4-FFF2-40B4-BE49-F238E27FC236}">
                <a16:creationId xmlns:a16="http://schemas.microsoft.com/office/drawing/2014/main" id="{C75DBDA1-07EB-95DE-D737-D894672BA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8289" y="1103957"/>
            <a:ext cx="3146374" cy="2550712"/>
          </a:xfrm>
          <a:prstGeom prst="rect">
            <a:avLst/>
          </a:prstGeom>
        </p:spPr>
      </p:pic>
      <p:pic>
        <p:nvPicPr>
          <p:cNvPr id="26" name="Picture 25" descr="A graph of a receiver operating characteristic&#10;&#10;Description automatically generated with medium confidence">
            <a:extLst>
              <a:ext uri="{FF2B5EF4-FFF2-40B4-BE49-F238E27FC236}">
                <a16:creationId xmlns:a16="http://schemas.microsoft.com/office/drawing/2014/main" id="{7EC35373-C2E4-546C-5B70-43E2B0F38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44" y="4089880"/>
            <a:ext cx="3146375" cy="2573639"/>
          </a:xfrm>
          <a:prstGeom prst="rect">
            <a:avLst/>
          </a:prstGeom>
        </p:spPr>
      </p:pic>
      <p:pic>
        <p:nvPicPr>
          <p:cNvPr id="28" name="Picture 27" descr="A graph of different colored lines&#10;&#10;Description automatically generated">
            <a:extLst>
              <a:ext uri="{FF2B5EF4-FFF2-40B4-BE49-F238E27FC236}">
                <a16:creationId xmlns:a16="http://schemas.microsoft.com/office/drawing/2014/main" id="{1932FF51-D8D2-9BDE-1D09-59C7AECFAA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6559" y="4102237"/>
            <a:ext cx="3131268" cy="2561282"/>
          </a:xfrm>
          <a:prstGeom prst="rect">
            <a:avLst/>
          </a:prstGeom>
        </p:spPr>
      </p:pic>
      <p:pic>
        <p:nvPicPr>
          <p:cNvPr id="29" name="Picture 28" descr="A diagram of a receiver operating characteristic&#10;&#10;Description automatically generated">
            <a:extLst>
              <a:ext uri="{FF2B5EF4-FFF2-40B4-BE49-F238E27FC236}">
                <a16:creationId xmlns:a16="http://schemas.microsoft.com/office/drawing/2014/main" id="{EC96103D-4DBB-1A3F-5D99-F2E8A791B1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9323" y="4076314"/>
            <a:ext cx="3155340" cy="2580971"/>
          </a:xfrm>
          <a:prstGeom prst="rect">
            <a:avLst/>
          </a:prstGeom>
        </p:spPr>
      </p:pic>
    </p:spTree>
    <p:extLst>
      <p:ext uri="{BB962C8B-B14F-4D97-AF65-F5344CB8AC3E}">
        <p14:creationId xmlns:p14="http://schemas.microsoft.com/office/powerpoint/2010/main" val="2111828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0" y="0"/>
            <a:ext cx="11875626" cy="692497"/>
          </a:xfrm>
          <a:prstGeom prst="rect">
            <a:avLst/>
          </a:prstGeom>
          <a:noFill/>
        </p:spPr>
        <p:txBody>
          <a:bodyPr wrap="square" rtlCol="0">
            <a:spAutoFit/>
          </a:bodyPr>
          <a:lstStyle/>
          <a:p>
            <a:r>
              <a:rPr lang="en-US" sz="3900" u="sng" dirty="0"/>
              <a:t>Precision-Recall curve</a:t>
            </a:r>
          </a:p>
        </p:txBody>
      </p:sp>
      <p:sp>
        <p:nvSpPr>
          <p:cNvPr id="4" name="TextBox 3">
            <a:extLst>
              <a:ext uri="{FF2B5EF4-FFF2-40B4-BE49-F238E27FC236}">
                <a16:creationId xmlns:a16="http://schemas.microsoft.com/office/drawing/2014/main" id="{3FB1A10E-4749-55F1-43E0-7EE1F3CA1870}"/>
              </a:ext>
            </a:extLst>
          </p:cNvPr>
          <p:cNvSpPr txBox="1"/>
          <p:nvPr/>
        </p:nvSpPr>
        <p:spPr>
          <a:xfrm>
            <a:off x="162048" y="692497"/>
            <a:ext cx="1612741" cy="400110"/>
          </a:xfrm>
          <a:prstGeom prst="rect">
            <a:avLst/>
          </a:prstGeom>
          <a:noFill/>
          <a:ln w="38100">
            <a:solidFill>
              <a:schemeClr val="tx1"/>
            </a:solidFill>
          </a:ln>
        </p:spPr>
        <p:txBody>
          <a:bodyPr wrap="square">
            <a:spAutoFit/>
          </a:bodyPr>
          <a:lstStyle/>
          <a:p>
            <a:r>
              <a:rPr lang="en-US" sz="2000" dirty="0"/>
              <a:t>Iteration 1</a:t>
            </a:r>
          </a:p>
        </p:txBody>
      </p:sp>
      <p:sp>
        <p:nvSpPr>
          <p:cNvPr id="13" name="TextBox 12">
            <a:extLst>
              <a:ext uri="{FF2B5EF4-FFF2-40B4-BE49-F238E27FC236}">
                <a16:creationId xmlns:a16="http://schemas.microsoft.com/office/drawing/2014/main" id="{F57D6F9D-6ADF-3B9E-E927-48AC609A6E9A}"/>
              </a:ext>
            </a:extLst>
          </p:cNvPr>
          <p:cNvSpPr txBox="1"/>
          <p:nvPr/>
        </p:nvSpPr>
        <p:spPr>
          <a:xfrm>
            <a:off x="1786364" y="757866"/>
            <a:ext cx="1148080" cy="323165"/>
          </a:xfrm>
          <a:prstGeom prst="rect">
            <a:avLst/>
          </a:prstGeom>
          <a:noFill/>
        </p:spPr>
        <p:txBody>
          <a:bodyPr wrap="square">
            <a:spAutoFit/>
          </a:bodyPr>
          <a:lstStyle/>
          <a:p>
            <a:r>
              <a:rPr lang="es-US" sz="1500" dirty="0"/>
              <a:t>C</a:t>
            </a:r>
            <a:r>
              <a:rPr lang="en-US" sz="1500" dirty="0"/>
              <a:t>PU run</a:t>
            </a:r>
          </a:p>
        </p:txBody>
      </p:sp>
      <p:sp>
        <p:nvSpPr>
          <p:cNvPr id="11" name="TextBox 10">
            <a:extLst>
              <a:ext uri="{FF2B5EF4-FFF2-40B4-BE49-F238E27FC236}">
                <a16:creationId xmlns:a16="http://schemas.microsoft.com/office/drawing/2014/main" id="{EF99F4B3-BB80-8E04-4253-B16D39DD31A9}"/>
              </a:ext>
            </a:extLst>
          </p:cNvPr>
          <p:cNvSpPr txBox="1"/>
          <p:nvPr/>
        </p:nvSpPr>
        <p:spPr>
          <a:xfrm>
            <a:off x="3514847" y="692497"/>
            <a:ext cx="1612741" cy="400110"/>
          </a:xfrm>
          <a:prstGeom prst="rect">
            <a:avLst/>
          </a:prstGeom>
          <a:noFill/>
          <a:ln w="38100">
            <a:solidFill>
              <a:schemeClr val="tx1"/>
            </a:solidFill>
          </a:ln>
        </p:spPr>
        <p:txBody>
          <a:bodyPr wrap="square">
            <a:spAutoFit/>
          </a:bodyPr>
          <a:lstStyle/>
          <a:p>
            <a:r>
              <a:rPr lang="en-US" sz="2000" dirty="0"/>
              <a:t>Iteration 2</a:t>
            </a:r>
          </a:p>
        </p:txBody>
      </p:sp>
      <p:sp>
        <p:nvSpPr>
          <p:cNvPr id="14" name="TextBox 13">
            <a:extLst>
              <a:ext uri="{FF2B5EF4-FFF2-40B4-BE49-F238E27FC236}">
                <a16:creationId xmlns:a16="http://schemas.microsoft.com/office/drawing/2014/main" id="{51C9D294-C4F8-16C6-16D0-5233218C5496}"/>
              </a:ext>
            </a:extLst>
          </p:cNvPr>
          <p:cNvSpPr txBox="1"/>
          <p:nvPr/>
        </p:nvSpPr>
        <p:spPr>
          <a:xfrm>
            <a:off x="6779865" y="698172"/>
            <a:ext cx="1612741" cy="400110"/>
          </a:xfrm>
          <a:prstGeom prst="rect">
            <a:avLst/>
          </a:prstGeom>
          <a:noFill/>
          <a:ln w="38100">
            <a:solidFill>
              <a:schemeClr val="tx1"/>
            </a:solidFill>
          </a:ln>
        </p:spPr>
        <p:txBody>
          <a:bodyPr wrap="square">
            <a:spAutoFit/>
          </a:bodyPr>
          <a:lstStyle/>
          <a:p>
            <a:r>
              <a:rPr lang="en-US" sz="2000" dirty="0"/>
              <a:t>Iteration 3</a:t>
            </a:r>
          </a:p>
        </p:txBody>
      </p:sp>
      <p:sp>
        <p:nvSpPr>
          <p:cNvPr id="15" name="TextBox 14">
            <a:extLst>
              <a:ext uri="{FF2B5EF4-FFF2-40B4-BE49-F238E27FC236}">
                <a16:creationId xmlns:a16="http://schemas.microsoft.com/office/drawing/2014/main" id="{6638E7F7-4EA4-A9D9-C3BC-74F515429666}"/>
              </a:ext>
            </a:extLst>
          </p:cNvPr>
          <p:cNvSpPr txBox="1"/>
          <p:nvPr/>
        </p:nvSpPr>
        <p:spPr>
          <a:xfrm>
            <a:off x="8369459" y="763541"/>
            <a:ext cx="1318225" cy="323165"/>
          </a:xfrm>
          <a:prstGeom prst="rect">
            <a:avLst/>
          </a:prstGeom>
          <a:noFill/>
        </p:spPr>
        <p:txBody>
          <a:bodyPr wrap="square">
            <a:spAutoFit/>
          </a:bodyPr>
          <a:lstStyle/>
          <a:p>
            <a:r>
              <a:rPr lang="es-US" sz="1500" dirty="0"/>
              <a:t>T4 GPU</a:t>
            </a:r>
            <a:r>
              <a:rPr lang="en-US" sz="1500" dirty="0"/>
              <a:t> run</a:t>
            </a:r>
          </a:p>
        </p:txBody>
      </p:sp>
      <p:sp>
        <p:nvSpPr>
          <p:cNvPr id="16" name="TextBox 15">
            <a:extLst>
              <a:ext uri="{FF2B5EF4-FFF2-40B4-BE49-F238E27FC236}">
                <a16:creationId xmlns:a16="http://schemas.microsoft.com/office/drawing/2014/main" id="{F374EA5D-FEEC-455E-FB60-BD15A7A6DF42}"/>
              </a:ext>
            </a:extLst>
          </p:cNvPr>
          <p:cNvSpPr txBox="1"/>
          <p:nvPr/>
        </p:nvSpPr>
        <p:spPr>
          <a:xfrm>
            <a:off x="5098960" y="730969"/>
            <a:ext cx="1148080" cy="323165"/>
          </a:xfrm>
          <a:prstGeom prst="rect">
            <a:avLst/>
          </a:prstGeom>
          <a:noFill/>
        </p:spPr>
        <p:txBody>
          <a:bodyPr wrap="square">
            <a:spAutoFit/>
          </a:bodyPr>
          <a:lstStyle/>
          <a:p>
            <a:r>
              <a:rPr lang="es-US" sz="1500" dirty="0"/>
              <a:t>C</a:t>
            </a:r>
            <a:r>
              <a:rPr lang="en-US" sz="1500" dirty="0"/>
              <a:t>PU run</a:t>
            </a:r>
          </a:p>
        </p:txBody>
      </p:sp>
      <p:sp>
        <p:nvSpPr>
          <p:cNvPr id="17" name="TextBox 16">
            <a:extLst>
              <a:ext uri="{FF2B5EF4-FFF2-40B4-BE49-F238E27FC236}">
                <a16:creationId xmlns:a16="http://schemas.microsoft.com/office/drawing/2014/main" id="{F2A957FC-44DC-B154-99AF-4211E26D78A6}"/>
              </a:ext>
            </a:extLst>
          </p:cNvPr>
          <p:cNvSpPr txBox="1"/>
          <p:nvPr/>
        </p:nvSpPr>
        <p:spPr>
          <a:xfrm>
            <a:off x="150473" y="3676206"/>
            <a:ext cx="1612741" cy="400110"/>
          </a:xfrm>
          <a:prstGeom prst="rect">
            <a:avLst/>
          </a:prstGeom>
          <a:noFill/>
          <a:ln w="38100">
            <a:solidFill>
              <a:schemeClr val="tx1"/>
            </a:solidFill>
          </a:ln>
        </p:spPr>
        <p:txBody>
          <a:bodyPr wrap="square">
            <a:spAutoFit/>
          </a:bodyPr>
          <a:lstStyle/>
          <a:p>
            <a:r>
              <a:rPr lang="en-US" sz="2000" dirty="0"/>
              <a:t>Iteration 4</a:t>
            </a:r>
          </a:p>
        </p:txBody>
      </p:sp>
      <p:sp>
        <p:nvSpPr>
          <p:cNvPr id="18" name="TextBox 17">
            <a:extLst>
              <a:ext uri="{FF2B5EF4-FFF2-40B4-BE49-F238E27FC236}">
                <a16:creationId xmlns:a16="http://schemas.microsoft.com/office/drawing/2014/main" id="{32891D7A-D1D7-7F64-CCDF-87A6F6C687A7}"/>
              </a:ext>
            </a:extLst>
          </p:cNvPr>
          <p:cNvSpPr txBox="1"/>
          <p:nvPr/>
        </p:nvSpPr>
        <p:spPr>
          <a:xfrm>
            <a:off x="1823656" y="3729999"/>
            <a:ext cx="1318225" cy="323165"/>
          </a:xfrm>
          <a:prstGeom prst="rect">
            <a:avLst/>
          </a:prstGeom>
          <a:noFill/>
        </p:spPr>
        <p:txBody>
          <a:bodyPr wrap="square">
            <a:spAutoFit/>
          </a:bodyPr>
          <a:lstStyle/>
          <a:p>
            <a:r>
              <a:rPr lang="es-US" sz="1500" dirty="0"/>
              <a:t>T4 GPU</a:t>
            </a:r>
            <a:r>
              <a:rPr lang="en-US" sz="1500" dirty="0"/>
              <a:t> run</a:t>
            </a:r>
          </a:p>
        </p:txBody>
      </p:sp>
      <p:sp>
        <p:nvSpPr>
          <p:cNvPr id="19" name="TextBox 18">
            <a:extLst>
              <a:ext uri="{FF2B5EF4-FFF2-40B4-BE49-F238E27FC236}">
                <a16:creationId xmlns:a16="http://schemas.microsoft.com/office/drawing/2014/main" id="{497E65A7-8498-7139-56D5-D2BF9476302E}"/>
              </a:ext>
            </a:extLst>
          </p:cNvPr>
          <p:cNvSpPr txBox="1"/>
          <p:nvPr/>
        </p:nvSpPr>
        <p:spPr>
          <a:xfrm>
            <a:off x="3514847" y="3676206"/>
            <a:ext cx="1612741" cy="400110"/>
          </a:xfrm>
          <a:prstGeom prst="rect">
            <a:avLst/>
          </a:prstGeom>
          <a:noFill/>
          <a:ln w="38100">
            <a:solidFill>
              <a:schemeClr val="tx1"/>
            </a:solidFill>
          </a:ln>
        </p:spPr>
        <p:txBody>
          <a:bodyPr wrap="square">
            <a:spAutoFit/>
          </a:bodyPr>
          <a:lstStyle/>
          <a:p>
            <a:r>
              <a:rPr lang="en-US" sz="2000" dirty="0"/>
              <a:t>Iteration 5</a:t>
            </a:r>
          </a:p>
        </p:txBody>
      </p:sp>
      <p:sp>
        <p:nvSpPr>
          <p:cNvPr id="20" name="TextBox 19">
            <a:extLst>
              <a:ext uri="{FF2B5EF4-FFF2-40B4-BE49-F238E27FC236}">
                <a16:creationId xmlns:a16="http://schemas.microsoft.com/office/drawing/2014/main" id="{BA5446BD-0F81-CF87-D56C-8CC7A67CB09F}"/>
              </a:ext>
            </a:extLst>
          </p:cNvPr>
          <p:cNvSpPr txBox="1"/>
          <p:nvPr/>
        </p:nvSpPr>
        <p:spPr>
          <a:xfrm>
            <a:off x="6779865" y="3676206"/>
            <a:ext cx="1612741" cy="400110"/>
          </a:xfrm>
          <a:prstGeom prst="rect">
            <a:avLst/>
          </a:prstGeom>
          <a:noFill/>
          <a:ln w="38100">
            <a:solidFill>
              <a:schemeClr val="tx1"/>
            </a:solidFill>
          </a:ln>
        </p:spPr>
        <p:txBody>
          <a:bodyPr wrap="square">
            <a:spAutoFit/>
          </a:bodyPr>
          <a:lstStyle/>
          <a:p>
            <a:r>
              <a:rPr lang="en-US" sz="2000" dirty="0"/>
              <a:t>Iteration 6</a:t>
            </a:r>
          </a:p>
        </p:txBody>
      </p:sp>
      <p:sp>
        <p:nvSpPr>
          <p:cNvPr id="21" name="TextBox 20">
            <a:extLst>
              <a:ext uri="{FF2B5EF4-FFF2-40B4-BE49-F238E27FC236}">
                <a16:creationId xmlns:a16="http://schemas.microsoft.com/office/drawing/2014/main" id="{C21AD649-3AC3-C0A6-6FAD-7EB292A64C85}"/>
              </a:ext>
            </a:extLst>
          </p:cNvPr>
          <p:cNvSpPr txBox="1"/>
          <p:nvPr/>
        </p:nvSpPr>
        <p:spPr>
          <a:xfrm>
            <a:off x="5127588" y="3753151"/>
            <a:ext cx="1318225" cy="323165"/>
          </a:xfrm>
          <a:prstGeom prst="rect">
            <a:avLst/>
          </a:prstGeom>
          <a:noFill/>
        </p:spPr>
        <p:txBody>
          <a:bodyPr wrap="square">
            <a:spAutoFit/>
          </a:bodyPr>
          <a:lstStyle/>
          <a:p>
            <a:r>
              <a:rPr lang="es-US" sz="1500" dirty="0"/>
              <a:t>T4 GPU</a:t>
            </a:r>
            <a:r>
              <a:rPr lang="en-US" sz="1500" dirty="0"/>
              <a:t> run</a:t>
            </a:r>
          </a:p>
        </p:txBody>
      </p:sp>
      <p:sp>
        <p:nvSpPr>
          <p:cNvPr id="22" name="TextBox 21">
            <a:extLst>
              <a:ext uri="{FF2B5EF4-FFF2-40B4-BE49-F238E27FC236}">
                <a16:creationId xmlns:a16="http://schemas.microsoft.com/office/drawing/2014/main" id="{B8F3F351-26F8-B0D7-D9EE-79759E3CDF00}"/>
              </a:ext>
            </a:extLst>
          </p:cNvPr>
          <p:cNvSpPr txBox="1"/>
          <p:nvPr/>
        </p:nvSpPr>
        <p:spPr>
          <a:xfrm>
            <a:off x="8392606" y="3753150"/>
            <a:ext cx="1148080" cy="323165"/>
          </a:xfrm>
          <a:prstGeom prst="rect">
            <a:avLst/>
          </a:prstGeom>
          <a:noFill/>
        </p:spPr>
        <p:txBody>
          <a:bodyPr wrap="square">
            <a:spAutoFit/>
          </a:bodyPr>
          <a:lstStyle/>
          <a:p>
            <a:r>
              <a:rPr lang="es-US" sz="1500" dirty="0"/>
              <a:t>C</a:t>
            </a:r>
            <a:r>
              <a:rPr lang="en-US" sz="1500" dirty="0"/>
              <a:t>PU run</a:t>
            </a:r>
          </a:p>
        </p:txBody>
      </p:sp>
      <p:pic>
        <p:nvPicPr>
          <p:cNvPr id="3" name="Picture 2" descr="A graph of different colored lines&#10;&#10;Description automatically generated">
            <a:extLst>
              <a:ext uri="{FF2B5EF4-FFF2-40B4-BE49-F238E27FC236}">
                <a16:creationId xmlns:a16="http://schemas.microsoft.com/office/drawing/2014/main" id="{7A3BD65C-1D0D-708F-8353-FB7E526C4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13" y="1098282"/>
            <a:ext cx="3086947" cy="2525028"/>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13334B65-037F-062E-29B8-662A1D6BC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71" y="1092606"/>
            <a:ext cx="3086947" cy="2525028"/>
          </a:xfrm>
          <a:prstGeom prst="rect">
            <a:avLst/>
          </a:prstGeom>
        </p:spPr>
      </p:pic>
      <p:pic>
        <p:nvPicPr>
          <p:cNvPr id="8" name="Picture 7" descr="A graph of different colored lines&#10;&#10;Description automatically generated">
            <a:extLst>
              <a:ext uri="{FF2B5EF4-FFF2-40B4-BE49-F238E27FC236}">
                <a16:creationId xmlns:a16="http://schemas.microsoft.com/office/drawing/2014/main" id="{42771A9B-ED32-E4AE-963B-44DE23604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856" y="1081031"/>
            <a:ext cx="3086947" cy="2525029"/>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57B168B7-1A9D-CED1-8A3D-1783212CDF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85" y="4076315"/>
            <a:ext cx="3095075" cy="2531677"/>
          </a:xfrm>
          <a:prstGeom prst="rect">
            <a:avLst/>
          </a:prstGeom>
        </p:spPr>
      </p:pic>
      <p:pic>
        <p:nvPicPr>
          <p:cNvPr id="23" name="Picture 22" descr="A graph of different colored lines&#10;&#10;Description automatically generated">
            <a:extLst>
              <a:ext uri="{FF2B5EF4-FFF2-40B4-BE49-F238E27FC236}">
                <a16:creationId xmlns:a16="http://schemas.microsoft.com/office/drawing/2014/main" id="{10AB3DD7-CF50-687F-1E80-6FF318573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9211" y="4076315"/>
            <a:ext cx="3086946" cy="2525028"/>
          </a:xfrm>
          <a:prstGeom prst="rect">
            <a:avLst/>
          </a:prstGeom>
        </p:spPr>
      </p:pic>
      <p:pic>
        <p:nvPicPr>
          <p:cNvPr id="27" name="Picture 26" descr="A graph of different colored lines&#10;&#10;Description automatically generated">
            <a:extLst>
              <a:ext uri="{FF2B5EF4-FFF2-40B4-BE49-F238E27FC236}">
                <a16:creationId xmlns:a16="http://schemas.microsoft.com/office/drawing/2014/main" id="{F28571A2-6A67-2B87-A404-2B19BF9755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8856" y="4076315"/>
            <a:ext cx="3086946" cy="2525028"/>
          </a:xfrm>
          <a:prstGeom prst="rect">
            <a:avLst/>
          </a:prstGeom>
        </p:spPr>
      </p:pic>
    </p:spTree>
    <p:extLst>
      <p:ext uri="{BB962C8B-B14F-4D97-AF65-F5344CB8AC3E}">
        <p14:creationId xmlns:p14="http://schemas.microsoft.com/office/powerpoint/2010/main" val="2560024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Classification report</a:t>
            </a:r>
          </a:p>
        </p:txBody>
      </p:sp>
      <p:pic>
        <p:nvPicPr>
          <p:cNvPr id="6" name="Picture 5">
            <a:extLst>
              <a:ext uri="{FF2B5EF4-FFF2-40B4-BE49-F238E27FC236}">
                <a16:creationId xmlns:a16="http://schemas.microsoft.com/office/drawing/2014/main" id="{A5044A0C-768A-6984-9690-9BAEB4ED0A96}"/>
              </a:ext>
            </a:extLst>
          </p:cNvPr>
          <p:cNvPicPr>
            <a:picLocks noChangeAspect="1"/>
          </p:cNvPicPr>
          <p:nvPr/>
        </p:nvPicPr>
        <p:blipFill rotWithShape="1">
          <a:blip r:embed="rId2"/>
          <a:srcRect b="83950"/>
          <a:stretch/>
        </p:blipFill>
        <p:spPr>
          <a:xfrm>
            <a:off x="42441" y="803394"/>
            <a:ext cx="5964820" cy="656978"/>
          </a:xfrm>
          <a:prstGeom prst="rect">
            <a:avLst/>
          </a:prstGeom>
        </p:spPr>
      </p:pic>
      <p:pic>
        <p:nvPicPr>
          <p:cNvPr id="5" name="Picture 4">
            <a:extLst>
              <a:ext uri="{FF2B5EF4-FFF2-40B4-BE49-F238E27FC236}">
                <a16:creationId xmlns:a16="http://schemas.microsoft.com/office/drawing/2014/main" id="{581AE0C6-DC7E-3239-1198-5618CCD686A4}"/>
              </a:ext>
            </a:extLst>
          </p:cNvPr>
          <p:cNvPicPr>
            <a:picLocks noChangeAspect="1"/>
          </p:cNvPicPr>
          <p:nvPr/>
        </p:nvPicPr>
        <p:blipFill rotWithShape="1">
          <a:blip r:embed="rId2"/>
          <a:srcRect t="18400"/>
          <a:stretch/>
        </p:blipFill>
        <p:spPr>
          <a:xfrm>
            <a:off x="160260" y="1903382"/>
            <a:ext cx="3891787" cy="2179288"/>
          </a:xfrm>
          <a:prstGeom prst="rect">
            <a:avLst/>
          </a:prstGeom>
        </p:spPr>
      </p:pic>
      <p:sp>
        <p:nvSpPr>
          <p:cNvPr id="7" name="TextBox 6">
            <a:extLst>
              <a:ext uri="{FF2B5EF4-FFF2-40B4-BE49-F238E27FC236}">
                <a16:creationId xmlns:a16="http://schemas.microsoft.com/office/drawing/2014/main" id="{3843041C-37E4-FF81-04CD-C1B1E6A78E9A}"/>
              </a:ext>
            </a:extLst>
          </p:cNvPr>
          <p:cNvSpPr txBox="1"/>
          <p:nvPr/>
        </p:nvSpPr>
        <p:spPr>
          <a:xfrm>
            <a:off x="166973" y="1503271"/>
            <a:ext cx="1612741" cy="400110"/>
          </a:xfrm>
          <a:prstGeom prst="rect">
            <a:avLst/>
          </a:prstGeom>
          <a:noFill/>
          <a:ln w="38100">
            <a:solidFill>
              <a:srgbClr val="383838"/>
            </a:solidFill>
          </a:ln>
        </p:spPr>
        <p:txBody>
          <a:bodyPr wrap="square">
            <a:spAutoFit/>
          </a:bodyPr>
          <a:lstStyle/>
          <a:p>
            <a:r>
              <a:rPr lang="en-US" sz="2000" dirty="0"/>
              <a:t>Iteration 1</a:t>
            </a:r>
          </a:p>
        </p:txBody>
      </p:sp>
      <p:sp>
        <p:nvSpPr>
          <p:cNvPr id="8" name="TextBox 7">
            <a:extLst>
              <a:ext uri="{FF2B5EF4-FFF2-40B4-BE49-F238E27FC236}">
                <a16:creationId xmlns:a16="http://schemas.microsoft.com/office/drawing/2014/main" id="{197DC582-84F6-4CAB-3EFF-FE4FA56172E9}"/>
              </a:ext>
            </a:extLst>
          </p:cNvPr>
          <p:cNvSpPr txBox="1"/>
          <p:nvPr/>
        </p:nvSpPr>
        <p:spPr>
          <a:xfrm>
            <a:off x="171834" y="4155385"/>
            <a:ext cx="1612741" cy="400110"/>
          </a:xfrm>
          <a:prstGeom prst="rect">
            <a:avLst/>
          </a:prstGeom>
          <a:noFill/>
          <a:ln w="38100">
            <a:solidFill>
              <a:srgbClr val="383838"/>
            </a:solidFill>
          </a:ln>
        </p:spPr>
        <p:txBody>
          <a:bodyPr wrap="square">
            <a:spAutoFit/>
          </a:bodyPr>
          <a:lstStyle/>
          <a:p>
            <a:r>
              <a:rPr lang="en-US" sz="2000" dirty="0"/>
              <a:t>Iteration 2</a:t>
            </a:r>
          </a:p>
        </p:txBody>
      </p:sp>
      <p:pic>
        <p:nvPicPr>
          <p:cNvPr id="10" name="Picture 9">
            <a:extLst>
              <a:ext uri="{FF2B5EF4-FFF2-40B4-BE49-F238E27FC236}">
                <a16:creationId xmlns:a16="http://schemas.microsoft.com/office/drawing/2014/main" id="{0308EC90-965B-DF00-F9C0-887C2941167B}"/>
              </a:ext>
            </a:extLst>
          </p:cNvPr>
          <p:cNvPicPr>
            <a:picLocks noChangeAspect="1"/>
          </p:cNvPicPr>
          <p:nvPr/>
        </p:nvPicPr>
        <p:blipFill>
          <a:blip r:embed="rId3"/>
          <a:stretch>
            <a:fillRect/>
          </a:stretch>
        </p:blipFill>
        <p:spPr>
          <a:xfrm>
            <a:off x="160259" y="4555496"/>
            <a:ext cx="3891788" cy="2179288"/>
          </a:xfrm>
          <a:prstGeom prst="rect">
            <a:avLst/>
          </a:prstGeom>
        </p:spPr>
      </p:pic>
      <p:sp>
        <p:nvSpPr>
          <p:cNvPr id="11" name="TextBox 10">
            <a:extLst>
              <a:ext uri="{FF2B5EF4-FFF2-40B4-BE49-F238E27FC236}">
                <a16:creationId xmlns:a16="http://schemas.microsoft.com/office/drawing/2014/main" id="{BEBAA5D9-872A-DD45-E44D-85902448825B}"/>
              </a:ext>
            </a:extLst>
          </p:cNvPr>
          <p:cNvSpPr txBox="1"/>
          <p:nvPr/>
        </p:nvSpPr>
        <p:spPr>
          <a:xfrm>
            <a:off x="4234465" y="1577852"/>
            <a:ext cx="1612741" cy="400110"/>
          </a:xfrm>
          <a:prstGeom prst="rect">
            <a:avLst/>
          </a:prstGeom>
          <a:noFill/>
          <a:ln w="38100">
            <a:solidFill>
              <a:srgbClr val="383838"/>
            </a:solidFill>
          </a:ln>
        </p:spPr>
        <p:txBody>
          <a:bodyPr wrap="square">
            <a:spAutoFit/>
          </a:bodyPr>
          <a:lstStyle/>
          <a:p>
            <a:r>
              <a:rPr lang="en-US" sz="2000" dirty="0"/>
              <a:t>Iteration 3</a:t>
            </a:r>
          </a:p>
        </p:txBody>
      </p:sp>
      <p:pic>
        <p:nvPicPr>
          <p:cNvPr id="4" name="Picture 3">
            <a:extLst>
              <a:ext uri="{FF2B5EF4-FFF2-40B4-BE49-F238E27FC236}">
                <a16:creationId xmlns:a16="http://schemas.microsoft.com/office/drawing/2014/main" id="{6C14F11A-57CE-3C6A-6AAE-CEC949A90B6F}"/>
              </a:ext>
            </a:extLst>
          </p:cNvPr>
          <p:cNvPicPr>
            <a:picLocks noChangeAspect="1"/>
          </p:cNvPicPr>
          <p:nvPr/>
        </p:nvPicPr>
        <p:blipFill>
          <a:blip r:embed="rId4"/>
          <a:stretch>
            <a:fillRect/>
          </a:stretch>
        </p:blipFill>
        <p:spPr>
          <a:xfrm>
            <a:off x="4222890" y="1977962"/>
            <a:ext cx="3891787" cy="2054961"/>
          </a:xfrm>
          <a:prstGeom prst="rect">
            <a:avLst/>
          </a:prstGeom>
        </p:spPr>
      </p:pic>
      <p:pic>
        <p:nvPicPr>
          <p:cNvPr id="12" name="Picture 11">
            <a:extLst>
              <a:ext uri="{FF2B5EF4-FFF2-40B4-BE49-F238E27FC236}">
                <a16:creationId xmlns:a16="http://schemas.microsoft.com/office/drawing/2014/main" id="{9CB13FA6-8800-5668-108C-0FA528928FD9}"/>
              </a:ext>
            </a:extLst>
          </p:cNvPr>
          <p:cNvPicPr>
            <a:picLocks noChangeAspect="1"/>
          </p:cNvPicPr>
          <p:nvPr/>
        </p:nvPicPr>
        <p:blipFill>
          <a:blip r:embed="rId5"/>
          <a:stretch>
            <a:fillRect/>
          </a:stretch>
        </p:blipFill>
        <p:spPr>
          <a:xfrm>
            <a:off x="4222890" y="4524171"/>
            <a:ext cx="3891787" cy="2179289"/>
          </a:xfrm>
          <a:prstGeom prst="rect">
            <a:avLst/>
          </a:prstGeom>
        </p:spPr>
      </p:pic>
      <p:sp>
        <p:nvSpPr>
          <p:cNvPr id="13" name="TextBox 12">
            <a:extLst>
              <a:ext uri="{FF2B5EF4-FFF2-40B4-BE49-F238E27FC236}">
                <a16:creationId xmlns:a16="http://schemas.microsoft.com/office/drawing/2014/main" id="{9D9D287A-AE51-EDB8-4564-F7858E79CFD5}"/>
              </a:ext>
            </a:extLst>
          </p:cNvPr>
          <p:cNvSpPr txBox="1"/>
          <p:nvPr/>
        </p:nvSpPr>
        <p:spPr>
          <a:xfrm>
            <a:off x="4238391" y="4155385"/>
            <a:ext cx="1456352" cy="400110"/>
          </a:xfrm>
          <a:prstGeom prst="rect">
            <a:avLst/>
          </a:prstGeom>
          <a:noFill/>
          <a:ln w="38100">
            <a:solidFill>
              <a:srgbClr val="383838"/>
            </a:solidFill>
          </a:ln>
        </p:spPr>
        <p:txBody>
          <a:bodyPr wrap="square">
            <a:spAutoFit/>
          </a:bodyPr>
          <a:lstStyle/>
          <a:p>
            <a:r>
              <a:rPr lang="en-US" sz="2000" dirty="0"/>
              <a:t>Iteration 4</a:t>
            </a:r>
          </a:p>
        </p:txBody>
      </p:sp>
      <p:sp>
        <p:nvSpPr>
          <p:cNvPr id="3" name="TextBox 2">
            <a:extLst>
              <a:ext uri="{FF2B5EF4-FFF2-40B4-BE49-F238E27FC236}">
                <a16:creationId xmlns:a16="http://schemas.microsoft.com/office/drawing/2014/main" id="{D23DE1A0-EA22-635D-64BB-489AECAF0A23}"/>
              </a:ext>
            </a:extLst>
          </p:cNvPr>
          <p:cNvSpPr txBox="1"/>
          <p:nvPr/>
        </p:nvSpPr>
        <p:spPr>
          <a:xfrm>
            <a:off x="8300386" y="1579855"/>
            <a:ext cx="1456352" cy="400110"/>
          </a:xfrm>
          <a:prstGeom prst="rect">
            <a:avLst/>
          </a:prstGeom>
          <a:noFill/>
          <a:ln w="38100">
            <a:solidFill>
              <a:srgbClr val="383838"/>
            </a:solidFill>
          </a:ln>
        </p:spPr>
        <p:txBody>
          <a:bodyPr wrap="square">
            <a:spAutoFit/>
          </a:bodyPr>
          <a:lstStyle/>
          <a:p>
            <a:r>
              <a:rPr lang="en-US" sz="2000" dirty="0"/>
              <a:t>Iteration 5</a:t>
            </a:r>
          </a:p>
        </p:txBody>
      </p:sp>
      <p:pic>
        <p:nvPicPr>
          <p:cNvPr id="14" name="Picture 13">
            <a:extLst>
              <a:ext uri="{FF2B5EF4-FFF2-40B4-BE49-F238E27FC236}">
                <a16:creationId xmlns:a16="http://schemas.microsoft.com/office/drawing/2014/main" id="{5CFE57FE-FC78-C734-8F0F-3DEF4DBD6BB5}"/>
              </a:ext>
            </a:extLst>
          </p:cNvPr>
          <p:cNvPicPr>
            <a:picLocks noChangeAspect="1"/>
          </p:cNvPicPr>
          <p:nvPr/>
        </p:nvPicPr>
        <p:blipFill>
          <a:blip r:embed="rId6"/>
          <a:stretch>
            <a:fillRect/>
          </a:stretch>
        </p:blipFill>
        <p:spPr>
          <a:xfrm>
            <a:off x="8277237" y="1977963"/>
            <a:ext cx="3817706" cy="2104708"/>
          </a:xfrm>
          <a:prstGeom prst="rect">
            <a:avLst/>
          </a:prstGeom>
        </p:spPr>
      </p:pic>
      <p:sp>
        <p:nvSpPr>
          <p:cNvPr id="15" name="TextBox 14">
            <a:extLst>
              <a:ext uri="{FF2B5EF4-FFF2-40B4-BE49-F238E27FC236}">
                <a16:creationId xmlns:a16="http://schemas.microsoft.com/office/drawing/2014/main" id="{BE120F89-84CC-1146-E6A1-ADCD548B710E}"/>
              </a:ext>
            </a:extLst>
          </p:cNvPr>
          <p:cNvSpPr txBox="1"/>
          <p:nvPr/>
        </p:nvSpPr>
        <p:spPr>
          <a:xfrm>
            <a:off x="8300386" y="4155385"/>
            <a:ext cx="1456352" cy="400110"/>
          </a:xfrm>
          <a:prstGeom prst="rect">
            <a:avLst/>
          </a:prstGeom>
          <a:noFill/>
          <a:ln w="38100">
            <a:solidFill>
              <a:srgbClr val="383838"/>
            </a:solidFill>
          </a:ln>
        </p:spPr>
        <p:txBody>
          <a:bodyPr wrap="square">
            <a:spAutoFit/>
          </a:bodyPr>
          <a:lstStyle/>
          <a:p>
            <a:r>
              <a:rPr lang="en-US" sz="2000" dirty="0"/>
              <a:t>Iteration 6</a:t>
            </a:r>
          </a:p>
        </p:txBody>
      </p:sp>
      <p:sp>
        <p:nvSpPr>
          <p:cNvPr id="16" name="TextBox 15">
            <a:extLst>
              <a:ext uri="{FF2B5EF4-FFF2-40B4-BE49-F238E27FC236}">
                <a16:creationId xmlns:a16="http://schemas.microsoft.com/office/drawing/2014/main" id="{A893E65D-FD77-2E8F-52BD-52489793C72E}"/>
              </a:ext>
            </a:extLst>
          </p:cNvPr>
          <p:cNvSpPr txBox="1"/>
          <p:nvPr/>
        </p:nvSpPr>
        <p:spPr>
          <a:xfrm>
            <a:off x="5846114" y="1667575"/>
            <a:ext cx="1318225" cy="323165"/>
          </a:xfrm>
          <a:prstGeom prst="rect">
            <a:avLst/>
          </a:prstGeom>
          <a:noFill/>
        </p:spPr>
        <p:txBody>
          <a:bodyPr wrap="square">
            <a:spAutoFit/>
          </a:bodyPr>
          <a:lstStyle/>
          <a:p>
            <a:r>
              <a:rPr lang="es-US" sz="1500" dirty="0"/>
              <a:t>T4 GPU</a:t>
            </a:r>
            <a:r>
              <a:rPr lang="en-US" sz="1500" dirty="0"/>
              <a:t> run</a:t>
            </a:r>
          </a:p>
        </p:txBody>
      </p:sp>
      <p:sp>
        <p:nvSpPr>
          <p:cNvPr id="17" name="TextBox 16">
            <a:extLst>
              <a:ext uri="{FF2B5EF4-FFF2-40B4-BE49-F238E27FC236}">
                <a16:creationId xmlns:a16="http://schemas.microsoft.com/office/drawing/2014/main" id="{88F8967C-5EFB-A52B-4D59-684A6B9E40C8}"/>
              </a:ext>
            </a:extLst>
          </p:cNvPr>
          <p:cNvSpPr txBox="1"/>
          <p:nvPr/>
        </p:nvSpPr>
        <p:spPr>
          <a:xfrm>
            <a:off x="5710244" y="4223760"/>
            <a:ext cx="1318225" cy="323165"/>
          </a:xfrm>
          <a:prstGeom prst="rect">
            <a:avLst/>
          </a:prstGeom>
          <a:noFill/>
        </p:spPr>
        <p:txBody>
          <a:bodyPr wrap="square">
            <a:spAutoFit/>
          </a:bodyPr>
          <a:lstStyle/>
          <a:p>
            <a:r>
              <a:rPr lang="es-US" sz="1500" dirty="0"/>
              <a:t>T4 GPU</a:t>
            </a:r>
            <a:r>
              <a:rPr lang="en-US" sz="1500" dirty="0"/>
              <a:t> run</a:t>
            </a:r>
          </a:p>
        </p:txBody>
      </p:sp>
      <p:sp>
        <p:nvSpPr>
          <p:cNvPr id="18" name="TextBox 17">
            <a:extLst>
              <a:ext uri="{FF2B5EF4-FFF2-40B4-BE49-F238E27FC236}">
                <a16:creationId xmlns:a16="http://schemas.microsoft.com/office/drawing/2014/main" id="{9179AA4F-D44E-3310-612C-387CF7D907AA}"/>
              </a:ext>
            </a:extLst>
          </p:cNvPr>
          <p:cNvSpPr txBox="1"/>
          <p:nvPr/>
        </p:nvSpPr>
        <p:spPr>
          <a:xfrm>
            <a:off x="9779887" y="1667574"/>
            <a:ext cx="1318225" cy="323165"/>
          </a:xfrm>
          <a:prstGeom prst="rect">
            <a:avLst/>
          </a:prstGeom>
          <a:noFill/>
        </p:spPr>
        <p:txBody>
          <a:bodyPr wrap="square">
            <a:spAutoFit/>
          </a:bodyPr>
          <a:lstStyle/>
          <a:p>
            <a:r>
              <a:rPr lang="es-US" sz="1500" dirty="0"/>
              <a:t>T4 GPU</a:t>
            </a:r>
            <a:r>
              <a:rPr lang="en-US" sz="1500" dirty="0"/>
              <a:t> run</a:t>
            </a:r>
          </a:p>
        </p:txBody>
      </p:sp>
      <p:pic>
        <p:nvPicPr>
          <p:cNvPr id="19" name="Picture 18">
            <a:extLst>
              <a:ext uri="{FF2B5EF4-FFF2-40B4-BE49-F238E27FC236}">
                <a16:creationId xmlns:a16="http://schemas.microsoft.com/office/drawing/2014/main" id="{D12B19CB-00AD-0BC7-7783-EE3B3F56ABED}"/>
              </a:ext>
            </a:extLst>
          </p:cNvPr>
          <p:cNvPicPr>
            <a:picLocks noChangeAspect="1"/>
          </p:cNvPicPr>
          <p:nvPr/>
        </p:nvPicPr>
        <p:blipFill>
          <a:blip r:embed="rId7"/>
          <a:stretch>
            <a:fillRect/>
          </a:stretch>
        </p:blipFill>
        <p:spPr>
          <a:xfrm>
            <a:off x="8285521" y="4549572"/>
            <a:ext cx="3851030" cy="2104708"/>
          </a:xfrm>
          <a:prstGeom prst="rect">
            <a:avLst/>
          </a:prstGeom>
        </p:spPr>
      </p:pic>
      <p:sp>
        <p:nvSpPr>
          <p:cNvPr id="20" name="TextBox 19">
            <a:extLst>
              <a:ext uri="{FF2B5EF4-FFF2-40B4-BE49-F238E27FC236}">
                <a16:creationId xmlns:a16="http://schemas.microsoft.com/office/drawing/2014/main" id="{496E496E-D456-355A-E860-56D0921271E1}"/>
              </a:ext>
            </a:extLst>
          </p:cNvPr>
          <p:cNvSpPr txBox="1"/>
          <p:nvPr/>
        </p:nvSpPr>
        <p:spPr>
          <a:xfrm>
            <a:off x="1802863" y="1580216"/>
            <a:ext cx="1148080" cy="323165"/>
          </a:xfrm>
          <a:prstGeom prst="rect">
            <a:avLst/>
          </a:prstGeom>
          <a:noFill/>
        </p:spPr>
        <p:txBody>
          <a:bodyPr wrap="square">
            <a:spAutoFit/>
          </a:bodyPr>
          <a:lstStyle/>
          <a:p>
            <a:r>
              <a:rPr lang="es-US" sz="1500" dirty="0"/>
              <a:t>C</a:t>
            </a:r>
            <a:r>
              <a:rPr lang="en-US" sz="1500" dirty="0"/>
              <a:t>PU run</a:t>
            </a:r>
          </a:p>
        </p:txBody>
      </p:sp>
      <p:sp>
        <p:nvSpPr>
          <p:cNvPr id="21" name="TextBox 20">
            <a:extLst>
              <a:ext uri="{FF2B5EF4-FFF2-40B4-BE49-F238E27FC236}">
                <a16:creationId xmlns:a16="http://schemas.microsoft.com/office/drawing/2014/main" id="{A032EEB4-E189-704C-063A-0B1D36D94BFC}"/>
              </a:ext>
            </a:extLst>
          </p:cNvPr>
          <p:cNvSpPr txBox="1"/>
          <p:nvPr/>
        </p:nvSpPr>
        <p:spPr>
          <a:xfrm>
            <a:off x="1753639" y="4232330"/>
            <a:ext cx="1148080" cy="323165"/>
          </a:xfrm>
          <a:prstGeom prst="rect">
            <a:avLst/>
          </a:prstGeom>
          <a:noFill/>
        </p:spPr>
        <p:txBody>
          <a:bodyPr wrap="square">
            <a:spAutoFit/>
          </a:bodyPr>
          <a:lstStyle/>
          <a:p>
            <a:r>
              <a:rPr lang="es-US" sz="1500" dirty="0"/>
              <a:t>C</a:t>
            </a:r>
            <a:r>
              <a:rPr lang="en-US" sz="1500" dirty="0"/>
              <a:t>PU run</a:t>
            </a:r>
          </a:p>
        </p:txBody>
      </p:sp>
      <p:sp>
        <p:nvSpPr>
          <p:cNvPr id="22" name="TextBox 21">
            <a:extLst>
              <a:ext uri="{FF2B5EF4-FFF2-40B4-BE49-F238E27FC236}">
                <a16:creationId xmlns:a16="http://schemas.microsoft.com/office/drawing/2014/main" id="{7A23AA9E-2013-8D76-43B6-DAF3A6D1B094}"/>
              </a:ext>
            </a:extLst>
          </p:cNvPr>
          <p:cNvSpPr txBox="1"/>
          <p:nvPr/>
        </p:nvSpPr>
        <p:spPr>
          <a:xfrm>
            <a:off x="9756738" y="4251891"/>
            <a:ext cx="1148080" cy="323165"/>
          </a:xfrm>
          <a:prstGeom prst="rect">
            <a:avLst/>
          </a:prstGeom>
          <a:noFill/>
        </p:spPr>
        <p:txBody>
          <a:bodyPr wrap="square">
            <a:spAutoFit/>
          </a:bodyPr>
          <a:lstStyle/>
          <a:p>
            <a:r>
              <a:rPr lang="es-US" sz="1500" dirty="0"/>
              <a:t>C</a:t>
            </a:r>
            <a:r>
              <a:rPr lang="en-US" sz="1500" dirty="0"/>
              <a:t>PU run</a:t>
            </a:r>
          </a:p>
        </p:txBody>
      </p:sp>
    </p:spTree>
    <p:extLst>
      <p:ext uri="{BB962C8B-B14F-4D97-AF65-F5344CB8AC3E}">
        <p14:creationId xmlns:p14="http://schemas.microsoft.com/office/powerpoint/2010/main" val="3141616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Save trained model back in google drive</a:t>
            </a:r>
          </a:p>
        </p:txBody>
      </p:sp>
      <p:pic>
        <p:nvPicPr>
          <p:cNvPr id="5" name="Picture 4">
            <a:extLst>
              <a:ext uri="{FF2B5EF4-FFF2-40B4-BE49-F238E27FC236}">
                <a16:creationId xmlns:a16="http://schemas.microsoft.com/office/drawing/2014/main" id="{60E5F0F3-C6A5-DEB4-364B-B1DB8C3341AD}"/>
              </a:ext>
            </a:extLst>
          </p:cNvPr>
          <p:cNvPicPr>
            <a:picLocks noChangeAspect="1"/>
          </p:cNvPicPr>
          <p:nvPr/>
        </p:nvPicPr>
        <p:blipFill>
          <a:blip r:embed="rId2"/>
          <a:stretch>
            <a:fillRect/>
          </a:stretch>
        </p:blipFill>
        <p:spPr>
          <a:xfrm>
            <a:off x="381106" y="1134916"/>
            <a:ext cx="11272007" cy="4490380"/>
          </a:xfrm>
          <a:prstGeom prst="rect">
            <a:avLst/>
          </a:prstGeom>
        </p:spPr>
      </p:pic>
      <p:sp>
        <p:nvSpPr>
          <p:cNvPr id="3" name="TextBox 2">
            <a:extLst>
              <a:ext uri="{FF2B5EF4-FFF2-40B4-BE49-F238E27FC236}">
                <a16:creationId xmlns:a16="http://schemas.microsoft.com/office/drawing/2014/main" id="{2708C9C0-09CE-B0B1-1041-B5E8DB0B4FE2}"/>
              </a:ext>
            </a:extLst>
          </p:cNvPr>
          <p:cNvSpPr txBox="1"/>
          <p:nvPr/>
        </p:nvSpPr>
        <p:spPr>
          <a:xfrm>
            <a:off x="3331977" y="5723084"/>
            <a:ext cx="5800449" cy="400110"/>
          </a:xfrm>
          <a:prstGeom prst="rect">
            <a:avLst/>
          </a:prstGeom>
          <a:noFill/>
        </p:spPr>
        <p:txBody>
          <a:bodyPr wrap="square">
            <a:spAutoFit/>
          </a:bodyPr>
          <a:lstStyle/>
          <a:p>
            <a:r>
              <a:rPr lang="en-US" sz="2000" dirty="0"/>
              <a:t>We ended up using the 2</a:t>
            </a:r>
            <a:r>
              <a:rPr lang="en-US" sz="2000" baseline="30000" dirty="0"/>
              <a:t>nd</a:t>
            </a:r>
            <a:r>
              <a:rPr lang="en-US" sz="2000" dirty="0"/>
              <a:t> Iteration model</a:t>
            </a:r>
          </a:p>
        </p:txBody>
      </p:sp>
    </p:spTree>
    <p:extLst>
      <p:ext uri="{BB962C8B-B14F-4D97-AF65-F5344CB8AC3E}">
        <p14:creationId xmlns:p14="http://schemas.microsoft.com/office/powerpoint/2010/main" val="2681668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Dataset, Emotion Detection </a:t>
            </a:r>
          </a:p>
        </p:txBody>
      </p:sp>
      <p:sp>
        <p:nvSpPr>
          <p:cNvPr id="3" name="TextBox 2">
            <a:extLst>
              <a:ext uri="{FF2B5EF4-FFF2-40B4-BE49-F238E27FC236}">
                <a16:creationId xmlns:a16="http://schemas.microsoft.com/office/drawing/2014/main" id="{70597306-F4EA-BE81-C5D8-1D9566D6775F}"/>
              </a:ext>
            </a:extLst>
          </p:cNvPr>
          <p:cNvSpPr txBox="1"/>
          <p:nvPr/>
        </p:nvSpPr>
        <p:spPr>
          <a:xfrm>
            <a:off x="127326" y="704072"/>
            <a:ext cx="6555260" cy="3785652"/>
          </a:xfrm>
          <a:prstGeom prst="rect">
            <a:avLst/>
          </a:prstGeom>
          <a:noFill/>
        </p:spPr>
        <p:txBody>
          <a:bodyPr wrap="square">
            <a:spAutoFit/>
          </a:bodyPr>
          <a:lstStyle/>
          <a:p>
            <a:pPr marL="285750" indent="-285750">
              <a:buFont typeface="Arial" panose="020B0604020202020204" pitchFamily="34" charset="0"/>
              <a:buChar char="•"/>
            </a:pPr>
            <a:r>
              <a:rPr lang="en-US" sz="2000" dirty="0"/>
              <a:t>The approved dataset was a 35,685 image files (.</a:t>
            </a:r>
            <a:r>
              <a:rPr lang="en-US" sz="2000" dirty="0" err="1"/>
              <a:t>png</a:t>
            </a:r>
            <a:r>
              <a:rPr lang="en-US" sz="2000" dirty="0"/>
              <a:t>) divided into 2 folders, train and test dataset downloaded from platform Kaggle.com</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Each image is 48x48x3rgb pixel gray scale images of faces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Images should be categorized based on the 1 out of the 7 selected emotion shown in the facial expressions of the person in the image (happiness, neutral, sadness, anger, surprise, disgust, fear)</a:t>
            </a:r>
          </a:p>
        </p:txBody>
      </p:sp>
      <p:pic>
        <p:nvPicPr>
          <p:cNvPr id="7" name="Picture 6">
            <a:extLst>
              <a:ext uri="{FF2B5EF4-FFF2-40B4-BE49-F238E27FC236}">
                <a16:creationId xmlns:a16="http://schemas.microsoft.com/office/drawing/2014/main" id="{35C0FECB-49B0-1A08-0C6F-75C2716F9302}"/>
              </a:ext>
            </a:extLst>
          </p:cNvPr>
          <p:cNvPicPr>
            <a:picLocks noChangeAspect="1"/>
          </p:cNvPicPr>
          <p:nvPr/>
        </p:nvPicPr>
        <p:blipFill>
          <a:blip r:embed="rId2"/>
          <a:stretch>
            <a:fillRect/>
          </a:stretch>
        </p:blipFill>
        <p:spPr>
          <a:xfrm>
            <a:off x="8033153" y="41591"/>
            <a:ext cx="2238210" cy="1195756"/>
          </a:xfrm>
          <a:prstGeom prst="rect">
            <a:avLst/>
          </a:prstGeom>
        </p:spPr>
      </p:pic>
      <p:pic>
        <p:nvPicPr>
          <p:cNvPr id="11" name="Picture 10">
            <a:extLst>
              <a:ext uri="{FF2B5EF4-FFF2-40B4-BE49-F238E27FC236}">
                <a16:creationId xmlns:a16="http://schemas.microsoft.com/office/drawing/2014/main" id="{27A4784F-353A-D31F-A12B-BCF7F1504804}"/>
              </a:ext>
            </a:extLst>
          </p:cNvPr>
          <p:cNvPicPr>
            <a:picLocks noChangeAspect="1"/>
          </p:cNvPicPr>
          <p:nvPr/>
        </p:nvPicPr>
        <p:blipFill>
          <a:blip r:embed="rId3"/>
          <a:stretch>
            <a:fillRect/>
          </a:stretch>
        </p:blipFill>
        <p:spPr>
          <a:xfrm>
            <a:off x="7231624" y="4104794"/>
            <a:ext cx="3841271" cy="2697502"/>
          </a:xfrm>
          <a:prstGeom prst="rect">
            <a:avLst/>
          </a:prstGeom>
        </p:spPr>
      </p:pic>
      <p:pic>
        <p:nvPicPr>
          <p:cNvPr id="13" name="Picture 12">
            <a:extLst>
              <a:ext uri="{FF2B5EF4-FFF2-40B4-BE49-F238E27FC236}">
                <a16:creationId xmlns:a16="http://schemas.microsoft.com/office/drawing/2014/main" id="{EBE1CFA8-B926-5B24-603D-B4860E7C53C7}"/>
              </a:ext>
            </a:extLst>
          </p:cNvPr>
          <p:cNvPicPr>
            <a:picLocks noChangeAspect="1"/>
          </p:cNvPicPr>
          <p:nvPr/>
        </p:nvPicPr>
        <p:blipFill>
          <a:blip r:embed="rId4"/>
          <a:stretch>
            <a:fillRect/>
          </a:stretch>
        </p:blipFill>
        <p:spPr>
          <a:xfrm>
            <a:off x="7231623" y="1300006"/>
            <a:ext cx="3841271" cy="2679469"/>
          </a:xfrm>
          <a:prstGeom prst="rect">
            <a:avLst/>
          </a:prstGeom>
        </p:spPr>
      </p:pic>
      <p:pic>
        <p:nvPicPr>
          <p:cNvPr id="15" name="Picture 14">
            <a:extLst>
              <a:ext uri="{FF2B5EF4-FFF2-40B4-BE49-F238E27FC236}">
                <a16:creationId xmlns:a16="http://schemas.microsoft.com/office/drawing/2014/main" id="{5B156752-25E1-0C9B-9874-656F68545D97}"/>
              </a:ext>
            </a:extLst>
          </p:cNvPr>
          <p:cNvPicPr>
            <a:picLocks noChangeAspect="1"/>
          </p:cNvPicPr>
          <p:nvPr/>
        </p:nvPicPr>
        <p:blipFill>
          <a:blip r:embed="rId5"/>
          <a:stretch>
            <a:fillRect/>
          </a:stretch>
        </p:blipFill>
        <p:spPr>
          <a:xfrm>
            <a:off x="519624" y="4501299"/>
            <a:ext cx="5140396" cy="2300997"/>
          </a:xfrm>
          <a:prstGeom prst="rect">
            <a:avLst/>
          </a:prstGeom>
        </p:spPr>
      </p:pic>
    </p:spTree>
    <p:extLst>
      <p:ext uri="{BB962C8B-B14F-4D97-AF65-F5344CB8AC3E}">
        <p14:creationId xmlns:p14="http://schemas.microsoft.com/office/powerpoint/2010/main" val="1871193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2500975" y="1997839"/>
            <a:ext cx="7266250" cy="2862322"/>
          </a:xfrm>
          <a:prstGeom prst="rect">
            <a:avLst/>
          </a:prstGeom>
          <a:noFill/>
        </p:spPr>
        <p:txBody>
          <a:bodyPr wrap="square" rtlCol="0">
            <a:spAutoFit/>
          </a:bodyPr>
          <a:lstStyle/>
          <a:p>
            <a:pPr algn="ctr"/>
            <a:r>
              <a:rPr lang="en-US" sz="6000" u="sng" dirty="0"/>
              <a:t>Deep learning model without Transfer Learning</a:t>
            </a:r>
          </a:p>
        </p:txBody>
      </p:sp>
    </p:spTree>
    <p:extLst>
      <p:ext uri="{BB962C8B-B14F-4D97-AF65-F5344CB8AC3E}">
        <p14:creationId xmlns:p14="http://schemas.microsoft.com/office/powerpoint/2010/main" val="4015201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53B265-A420-13B8-384B-F9D212960F0A}"/>
              </a:ext>
            </a:extLst>
          </p:cNvPr>
          <p:cNvSpPr txBox="1"/>
          <p:nvPr/>
        </p:nvSpPr>
        <p:spPr>
          <a:xfrm>
            <a:off x="-1" y="0"/>
            <a:ext cx="11875626" cy="692497"/>
          </a:xfrm>
          <a:prstGeom prst="rect">
            <a:avLst/>
          </a:prstGeom>
          <a:noFill/>
        </p:spPr>
        <p:txBody>
          <a:bodyPr wrap="square" rtlCol="0">
            <a:spAutoFit/>
          </a:bodyPr>
          <a:lstStyle/>
          <a:p>
            <a:r>
              <a:rPr lang="en-US" sz="3900" u="sng" dirty="0"/>
              <a:t>Similarities and Differences </a:t>
            </a:r>
          </a:p>
        </p:txBody>
      </p:sp>
      <p:sp>
        <p:nvSpPr>
          <p:cNvPr id="4" name="TextBox 3">
            <a:extLst>
              <a:ext uri="{FF2B5EF4-FFF2-40B4-BE49-F238E27FC236}">
                <a16:creationId xmlns:a16="http://schemas.microsoft.com/office/drawing/2014/main" id="{FF321955-A50D-8655-F274-0602FFF5A577}"/>
              </a:ext>
            </a:extLst>
          </p:cNvPr>
          <p:cNvSpPr txBox="1"/>
          <p:nvPr/>
        </p:nvSpPr>
        <p:spPr>
          <a:xfrm>
            <a:off x="34724" y="750372"/>
            <a:ext cx="11840901" cy="1938992"/>
          </a:xfrm>
          <a:prstGeom prst="rect">
            <a:avLst/>
          </a:prstGeom>
          <a:noFill/>
        </p:spPr>
        <p:txBody>
          <a:bodyPr wrap="square">
            <a:spAutoFit/>
          </a:bodyPr>
          <a:lstStyle/>
          <a:p>
            <a:pPr marL="285750" indent="-285750">
              <a:buFont typeface="Arial" panose="020B0604020202020204" pitchFamily="34" charset="0"/>
              <a:buChar char="•"/>
            </a:pPr>
            <a:r>
              <a:rPr lang="en-US" sz="2400" dirty="0"/>
              <a:t>“The 2 codes are almost the same, with the big difference that in this case we won’t use Transfer learning, therefore, the following Python Cell will be deleted and the model will be trained/adapted only with </a:t>
            </a:r>
            <a:r>
              <a:rPr lang="en-US" sz="2400" dirty="0" err="1"/>
              <a:t>Unfreezed</a:t>
            </a:r>
            <a:r>
              <a:rPr lang="en-US" sz="2400" dirty="0"/>
              <a:t> layers, therefore we will see how this affect the performance, in the following slides we will see other major changes in comparison to the previous model</a:t>
            </a:r>
          </a:p>
        </p:txBody>
      </p:sp>
      <p:pic>
        <p:nvPicPr>
          <p:cNvPr id="5" name="Picture 4">
            <a:extLst>
              <a:ext uri="{FF2B5EF4-FFF2-40B4-BE49-F238E27FC236}">
                <a16:creationId xmlns:a16="http://schemas.microsoft.com/office/drawing/2014/main" id="{DAC468CA-E32F-A99B-5429-7B8196A060ED}"/>
              </a:ext>
            </a:extLst>
          </p:cNvPr>
          <p:cNvPicPr>
            <a:picLocks noChangeAspect="1"/>
          </p:cNvPicPr>
          <p:nvPr/>
        </p:nvPicPr>
        <p:blipFill rotWithShape="1">
          <a:blip r:embed="rId2"/>
          <a:srcRect r="656"/>
          <a:stretch/>
        </p:blipFill>
        <p:spPr>
          <a:xfrm>
            <a:off x="129352" y="2969598"/>
            <a:ext cx="5966648" cy="3173447"/>
          </a:xfrm>
          <a:prstGeom prst="rect">
            <a:avLst/>
          </a:prstGeom>
        </p:spPr>
      </p:pic>
      <p:cxnSp>
        <p:nvCxnSpPr>
          <p:cNvPr id="7" name="Straight Connector 6">
            <a:extLst>
              <a:ext uri="{FF2B5EF4-FFF2-40B4-BE49-F238E27FC236}">
                <a16:creationId xmlns:a16="http://schemas.microsoft.com/office/drawing/2014/main" id="{E5A810F5-3B8F-AE2E-6B1A-7007668D635F}"/>
              </a:ext>
            </a:extLst>
          </p:cNvPr>
          <p:cNvCxnSpPr/>
          <p:nvPr/>
        </p:nvCxnSpPr>
        <p:spPr>
          <a:xfrm>
            <a:off x="129352" y="2969598"/>
            <a:ext cx="5966648" cy="31734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322AFE-8295-B86C-C45C-D19120677A76}"/>
              </a:ext>
            </a:extLst>
          </p:cNvPr>
          <p:cNvCxnSpPr>
            <a:cxnSpLocks/>
          </p:cNvCxnSpPr>
          <p:nvPr/>
        </p:nvCxnSpPr>
        <p:spPr>
          <a:xfrm flipH="1">
            <a:off x="129352" y="2969598"/>
            <a:ext cx="5966648" cy="313803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BB0AD41-2D43-5151-0F61-9FD73ECC8371}"/>
              </a:ext>
            </a:extLst>
          </p:cNvPr>
          <p:cNvPicPr>
            <a:picLocks noChangeAspect="1"/>
          </p:cNvPicPr>
          <p:nvPr/>
        </p:nvPicPr>
        <p:blipFill>
          <a:blip r:embed="rId3"/>
          <a:stretch>
            <a:fillRect/>
          </a:stretch>
        </p:blipFill>
        <p:spPr>
          <a:xfrm>
            <a:off x="6184535" y="3027472"/>
            <a:ext cx="6118722" cy="3049237"/>
          </a:xfrm>
          <a:prstGeom prst="rect">
            <a:avLst/>
          </a:prstGeom>
        </p:spPr>
      </p:pic>
    </p:spTree>
    <p:extLst>
      <p:ext uri="{BB962C8B-B14F-4D97-AF65-F5344CB8AC3E}">
        <p14:creationId xmlns:p14="http://schemas.microsoft.com/office/powerpoint/2010/main" val="4120772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671D1A0-8CB3-9040-188D-2F6C0BCA1D57}"/>
              </a:ext>
            </a:extLst>
          </p:cNvPr>
          <p:cNvSpPr txBox="1"/>
          <p:nvPr/>
        </p:nvSpPr>
        <p:spPr>
          <a:xfrm>
            <a:off x="8896493" y="2552166"/>
            <a:ext cx="2733142" cy="1569660"/>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en-US" sz="2400" dirty="0"/>
              <a:t>Only number of epochs and the learning rate set to 0.01</a:t>
            </a:r>
          </a:p>
        </p:txBody>
      </p:sp>
      <p:sp>
        <p:nvSpPr>
          <p:cNvPr id="19" name="TextBox 18">
            <a:extLst>
              <a:ext uri="{FF2B5EF4-FFF2-40B4-BE49-F238E27FC236}">
                <a16:creationId xmlns:a16="http://schemas.microsoft.com/office/drawing/2014/main" id="{A0B1B53D-7297-FBFA-FFE7-C6F8FC50D336}"/>
              </a:ext>
            </a:extLst>
          </p:cNvPr>
          <p:cNvSpPr txBox="1"/>
          <p:nvPr/>
        </p:nvSpPr>
        <p:spPr>
          <a:xfrm>
            <a:off x="3193096" y="3179770"/>
            <a:ext cx="1425204" cy="461665"/>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en-US" sz="2400" dirty="0"/>
              <a:t>Same</a:t>
            </a:r>
          </a:p>
        </p:txBody>
      </p:sp>
      <p:sp>
        <p:nvSpPr>
          <p:cNvPr id="20" name="TextBox 19">
            <a:extLst>
              <a:ext uri="{FF2B5EF4-FFF2-40B4-BE49-F238E27FC236}">
                <a16:creationId xmlns:a16="http://schemas.microsoft.com/office/drawing/2014/main" id="{49E490B1-2350-7364-050F-D8AA71F23906}"/>
              </a:ext>
            </a:extLst>
          </p:cNvPr>
          <p:cNvSpPr txBox="1"/>
          <p:nvPr/>
        </p:nvSpPr>
        <p:spPr>
          <a:xfrm>
            <a:off x="-1" y="0"/>
            <a:ext cx="11711130" cy="692497"/>
          </a:xfrm>
          <a:prstGeom prst="rect">
            <a:avLst/>
          </a:prstGeom>
          <a:noFill/>
        </p:spPr>
        <p:txBody>
          <a:bodyPr wrap="square" rtlCol="0">
            <a:spAutoFit/>
          </a:bodyPr>
          <a:lstStyle/>
          <a:p>
            <a:r>
              <a:rPr lang="en-US" sz="3900" u="sng" dirty="0"/>
              <a:t>Hyperparameters and global variables changes</a:t>
            </a:r>
          </a:p>
        </p:txBody>
      </p:sp>
      <p:sp>
        <p:nvSpPr>
          <p:cNvPr id="21" name="TextBox 20">
            <a:extLst>
              <a:ext uri="{FF2B5EF4-FFF2-40B4-BE49-F238E27FC236}">
                <a16:creationId xmlns:a16="http://schemas.microsoft.com/office/drawing/2014/main" id="{874057AB-5894-692D-6D2B-7B7BAC7F5A1A}"/>
              </a:ext>
            </a:extLst>
          </p:cNvPr>
          <p:cNvSpPr txBox="1"/>
          <p:nvPr/>
        </p:nvSpPr>
        <p:spPr>
          <a:xfrm>
            <a:off x="7408546" y="1010816"/>
            <a:ext cx="1353489" cy="461665"/>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en-US" sz="2400" dirty="0"/>
              <a:t>Same</a:t>
            </a:r>
          </a:p>
        </p:txBody>
      </p:sp>
      <p:pic>
        <p:nvPicPr>
          <p:cNvPr id="22" name="Picture 21">
            <a:extLst>
              <a:ext uri="{FF2B5EF4-FFF2-40B4-BE49-F238E27FC236}">
                <a16:creationId xmlns:a16="http://schemas.microsoft.com/office/drawing/2014/main" id="{CA32E9C4-149D-5445-38EE-02D26D681770}"/>
              </a:ext>
            </a:extLst>
          </p:cNvPr>
          <p:cNvPicPr>
            <a:picLocks noChangeAspect="1"/>
          </p:cNvPicPr>
          <p:nvPr/>
        </p:nvPicPr>
        <p:blipFill>
          <a:blip r:embed="rId2"/>
          <a:stretch>
            <a:fillRect/>
          </a:stretch>
        </p:blipFill>
        <p:spPr>
          <a:xfrm>
            <a:off x="165155" y="859714"/>
            <a:ext cx="7278116" cy="971686"/>
          </a:xfrm>
          <a:prstGeom prst="rect">
            <a:avLst/>
          </a:prstGeom>
        </p:spPr>
      </p:pic>
      <p:pic>
        <p:nvPicPr>
          <p:cNvPr id="23" name="Picture 22">
            <a:extLst>
              <a:ext uri="{FF2B5EF4-FFF2-40B4-BE49-F238E27FC236}">
                <a16:creationId xmlns:a16="http://schemas.microsoft.com/office/drawing/2014/main" id="{F4DC7EA0-03FB-0E78-6E67-8F7AB69A1501}"/>
              </a:ext>
            </a:extLst>
          </p:cNvPr>
          <p:cNvPicPr>
            <a:picLocks noChangeAspect="1"/>
          </p:cNvPicPr>
          <p:nvPr/>
        </p:nvPicPr>
        <p:blipFill>
          <a:blip r:embed="rId3"/>
          <a:stretch>
            <a:fillRect/>
          </a:stretch>
        </p:blipFill>
        <p:spPr>
          <a:xfrm>
            <a:off x="95705" y="2086050"/>
            <a:ext cx="3143689" cy="2667372"/>
          </a:xfrm>
          <a:prstGeom prst="rect">
            <a:avLst/>
          </a:prstGeom>
        </p:spPr>
      </p:pic>
      <p:pic>
        <p:nvPicPr>
          <p:cNvPr id="25" name="Picture 24">
            <a:extLst>
              <a:ext uri="{FF2B5EF4-FFF2-40B4-BE49-F238E27FC236}">
                <a16:creationId xmlns:a16="http://schemas.microsoft.com/office/drawing/2014/main" id="{4CFE7A19-A1BD-1930-F004-7A2529D65A41}"/>
              </a:ext>
            </a:extLst>
          </p:cNvPr>
          <p:cNvPicPr>
            <a:picLocks noChangeAspect="1"/>
          </p:cNvPicPr>
          <p:nvPr/>
        </p:nvPicPr>
        <p:blipFill>
          <a:blip r:embed="rId4"/>
          <a:stretch>
            <a:fillRect/>
          </a:stretch>
        </p:blipFill>
        <p:spPr>
          <a:xfrm>
            <a:off x="165155" y="5255232"/>
            <a:ext cx="10097909" cy="1486107"/>
          </a:xfrm>
          <a:prstGeom prst="rect">
            <a:avLst/>
          </a:prstGeom>
        </p:spPr>
      </p:pic>
      <p:sp>
        <p:nvSpPr>
          <p:cNvPr id="26" name="TextBox 25">
            <a:extLst>
              <a:ext uri="{FF2B5EF4-FFF2-40B4-BE49-F238E27FC236}">
                <a16:creationId xmlns:a16="http://schemas.microsoft.com/office/drawing/2014/main" id="{9C87A3C5-9C0A-2839-7E02-EC699202877E}"/>
              </a:ext>
            </a:extLst>
          </p:cNvPr>
          <p:cNvSpPr txBox="1"/>
          <p:nvPr/>
        </p:nvSpPr>
        <p:spPr>
          <a:xfrm>
            <a:off x="10205189" y="5798230"/>
            <a:ext cx="1505940" cy="461665"/>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en-US" sz="2400" dirty="0"/>
              <a:t>Same</a:t>
            </a:r>
          </a:p>
        </p:txBody>
      </p:sp>
      <p:pic>
        <p:nvPicPr>
          <p:cNvPr id="28" name="Picture 27">
            <a:extLst>
              <a:ext uri="{FF2B5EF4-FFF2-40B4-BE49-F238E27FC236}">
                <a16:creationId xmlns:a16="http://schemas.microsoft.com/office/drawing/2014/main" id="{260754F5-1C62-6D5D-942A-3276804B5966}"/>
              </a:ext>
            </a:extLst>
          </p:cNvPr>
          <p:cNvPicPr>
            <a:picLocks noChangeAspect="1"/>
          </p:cNvPicPr>
          <p:nvPr/>
        </p:nvPicPr>
        <p:blipFill>
          <a:blip r:embed="rId5"/>
          <a:stretch>
            <a:fillRect/>
          </a:stretch>
        </p:blipFill>
        <p:spPr>
          <a:xfrm>
            <a:off x="5720381" y="2024158"/>
            <a:ext cx="3232227" cy="2667372"/>
          </a:xfrm>
          <a:prstGeom prst="rect">
            <a:avLst/>
          </a:prstGeom>
        </p:spPr>
      </p:pic>
    </p:spTree>
    <p:extLst>
      <p:ext uri="{BB962C8B-B14F-4D97-AF65-F5344CB8AC3E}">
        <p14:creationId xmlns:p14="http://schemas.microsoft.com/office/powerpoint/2010/main" val="1593534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2" y="0"/>
            <a:ext cx="12192001" cy="692497"/>
          </a:xfrm>
          <a:prstGeom prst="rect">
            <a:avLst/>
          </a:prstGeom>
          <a:noFill/>
        </p:spPr>
        <p:txBody>
          <a:bodyPr wrap="square" rtlCol="0">
            <a:spAutoFit/>
          </a:bodyPr>
          <a:lstStyle/>
          <a:p>
            <a:r>
              <a:rPr lang="en-US" sz="3900" u="sng" dirty="0"/>
              <a:t>Overview the model you have created (changes)</a:t>
            </a:r>
          </a:p>
        </p:txBody>
      </p:sp>
      <p:pic>
        <p:nvPicPr>
          <p:cNvPr id="5" name="Picture 4">
            <a:extLst>
              <a:ext uri="{FF2B5EF4-FFF2-40B4-BE49-F238E27FC236}">
                <a16:creationId xmlns:a16="http://schemas.microsoft.com/office/drawing/2014/main" id="{EA0494D4-6D86-1F12-517F-7AF00563E048}"/>
              </a:ext>
            </a:extLst>
          </p:cNvPr>
          <p:cNvPicPr>
            <a:picLocks noChangeAspect="1"/>
          </p:cNvPicPr>
          <p:nvPr/>
        </p:nvPicPr>
        <p:blipFill>
          <a:blip r:embed="rId2"/>
          <a:stretch>
            <a:fillRect/>
          </a:stretch>
        </p:blipFill>
        <p:spPr>
          <a:xfrm>
            <a:off x="160794" y="890864"/>
            <a:ext cx="5059388" cy="2576540"/>
          </a:xfrm>
          <a:prstGeom prst="rect">
            <a:avLst/>
          </a:prstGeom>
        </p:spPr>
      </p:pic>
      <p:pic>
        <p:nvPicPr>
          <p:cNvPr id="6" name="Picture 5">
            <a:extLst>
              <a:ext uri="{FF2B5EF4-FFF2-40B4-BE49-F238E27FC236}">
                <a16:creationId xmlns:a16="http://schemas.microsoft.com/office/drawing/2014/main" id="{766C2751-289F-C0B1-D53A-FA29EE5F3C53}"/>
              </a:ext>
            </a:extLst>
          </p:cNvPr>
          <p:cNvPicPr>
            <a:picLocks noChangeAspect="1"/>
          </p:cNvPicPr>
          <p:nvPr/>
        </p:nvPicPr>
        <p:blipFill>
          <a:blip r:embed="rId3"/>
          <a:stretch>
            <a:fillRect/>
          </a:stretch>
        </p:blipFill>
        <p:spPr>
          <a:xfrm>
            <a:off x="160794" y="4421140"/>
            <a:ext cx="5231018" cy="1979659"/>
          </a:xfrm>
          <a:prstGeom prst="rect">
            <a:avLst/>
          </a:prstGeom>
        </p:spPr>
      </p:pic>
      <p:cxnSp>
        <p:nvCxnSpPr>
          <p:cNvPr id="8" name="Connector: Elbow 7">
            <a:extLst>
              <a:ext uri="{FF2B5EF4-FFF2-40B4-BE49-F238E27FC236}">
                <a16:creationId xmlns:a16="http://schemas.microsoft.com/office/drawing/2014/main" id="{48E56B13-8BCD-BB3D-5FD0-CC7213CA841E}"/>
              </a:ext>
            </a:extLst>
          </p:cNvPr>
          <p:cNvCxnSpPr>
            <a:stCxn id="5" idx="2"/>
            <a:endCxn id="6" idx="0"/>
          </p:cNvCxnSpPr>
          <p:nvPr/>
        </p:nvCxnSpPr>
        <p:spPr>
          <a:xfrm rot="16200000" flipH="1">
            <a:off x="2256527" y="3901364"/>
            <a:ext cx="953736" cy="85815"/>
          </a:xfrm>
          <a:prstGeom prst="bentConnector3">
            <a:avLst/>
          </a:prstGeom>
          <a:ln w="57150">
            <a:solidFill>
              <a:srgbClr val="1E1E1E"/>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22F3696-FBFC-0C62-4AA7-6D04D1DC4035}"/>
              </a:ext>
            </a:extLst>
          </p:cNvPr>
          <p:cNvCxnSpPr>
            <a:cxnSpLocks/>
          </p:cNvCxnSpPr>
          <p:nvPr/>
        </p:nvCxnSpPr>
        <p:spPr>
          <a:xfrm>
            <a:off x="160794" y="890864"/>
            <a:ext cx="5059388" cy="253813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E578D1-C6D6-555D-2C42-421B83E40C02}"/>
              </a:ext>
            </a:extLst>
          </p:cNvPr>
          <p:cNvCxnSpPr>
            <a:cxnSpLocks/>
          </p:cNvCxnSpPr>
          <p:nvPr/>
        </p:nvCxnSpPr>
        <p:spPr>
          <a:xfrm flipH="1">
            <a:off x="160794" y="890864"/>
            <a:ext cx="5059388" cy="253813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31B8810-79AF-D4AF-A738-CC6B59AAECE7}"/>
              </a:ext>
            </a:extLst>
          </p:cNvPr>
          <p:cNvPicPr>
            <a:picLocks noChangeAspect="1"/>
          </p:cNvPicPr>
          <p:nvPr/>
        </p:nvPicPr>
        <p:blipFill>
          <a:blip r:embed="rId4"/>
          <a:stretch>
            <a:fillRect/>
          </a:stretch>
        </p:blipFill>
        <p:spPr>
          <a:xfrm>
            <a:off x="5884729" y="1062886"/>
            <a:ext cx="5643655" cy="5529731"/>
          </a:xfrm>
          <a:prstGeom prst="rect">
            <a:avLst/>
          </a:prstGeom>
        </p:spPr>
      </p:pic>
    </p:spTree>
    <p:extLst>
      <p:ext uri="{BB962C8B-B14F-4D97-AF65-F5344CB8AC3E}">
        <p14:creationId xmlns:p14="http://schemas.microsoft.com/office/powerpoint/2010/main" val="398976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2" y="0"/>
            <a:ext cx="12192001" cy="692497"/>
          </a:xfrm>
          <a:prstGeom prst="rect">
            <a:avLst/>
          </a:prstGeom>
          <a:noFill/>
        </p:spPr>
        <p:txBody>
          <a:bodyPr wrap="square" rtlCol="0">
            <a:spAutoFit/>
          </a:bodyPr>
          <a:lstStyle/>
          <a:p>
            <a:r>
              <a:rPr lang="en-US" sz="3900" u="sng" dirty="0"/>
              <a:t>Model training (straight </a:t>
            </a:r>
            <a:r>
              <a:rPr lang="en-US" sz="3900" u="sng" dirty="0" err="1"/>
              <a:t>unfreezed</a:t>
            </a:r>
            <a:r>
              <a:rPr lang="en-US" sz="3900" u="sng" dirty="0"/>
              <a:t> layers) pt.1</a:t>
            </a:r>
          </a:p>
        </p:txBody>
      </p:sp>
      <p:sp>
        <p:nvSpPr>
          <p:cNvPr id="3" name="TextBox 2">
            <a:extLst>
              <a:ext uri="{FF2B5EF4-FFF2-40B4-BE49-F238E27FC236}">
                <a16:creationId xmlns:a16="http://schemas.microsoft.com/office/drawing/2014/main" id="{BEB4AB6C-88E7-946E-6F56-11B0F14F1142}"/>
              </a:ext>
            </a:extLst>
          </p:cNvPr>
          <p:cNvSpPr txBox="1"/>
          <p:nvPr/>
        </p:nvSpPr>
        <p:spPr>
          <a:xfrm>
            <a:off x="143663" y="3400063"/>
            <a:ext cx="5209373" cy="3416320"/>
          </a:xfrm>
          <a:prstGeom prst="rect">
            <a:avLst/>
          </a:prstGeom>
          <a:noFill/>
        </p:spPr>
        <p:txBody>
          <a:bodyPr wrap="square">
            <a:spAutoFit/>
          </a:bodyPr>
          <a:lstStyle/>
          <a:p>
            <a:r>
              <a:rPr lang="en-US" dirty="0"/>
              <a:t>Setting the trainable from the get-go attribute to true allows layers to be updated during training and:</a:t>
            </a:r>
          </a:p>
          <a:p>
            <a:endParaRPr lang="en-US" dirty="0"/>
          </a:p>
          <a:p>
            <a:pPr marL="285750" indent="-285750">
              <a:buFont typeface="Arial" panose="020B0604020202020204" pitchFamily="34" charset="0"/>
              <a:buChar char="•"/>
            </a:pPr>
            <a:r>
              <a:rPr lang="en-US" dirty="0"/>
              <a:t>Adapt to new Data: After initial training with frozen layers, model can be fine tuned to adapt better to specifics of a new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 Performance: Allowing the pre-trained layers to learn and adjust to the new data, an even better performance</a:t>
            </a:r>
          </a:p>
        </p:txBody>
      </p:sp>
      <p:sp>
        <p:nvSpPr>
          <p:cNvPr id="4" name="TextBox 3">
            <a:extLst>
              <a:ext uri="{FF2B5EF4-FFF2-40B4-BE49-F238E27FC236}">
                <a16:creationId xmlns:a16="http://schemas.microsoft.com/office/drawing/2014/main" id="{AED685AC-AE68-7DB0-58CE-05E6754A2943}"/>
              </a:ext>
            </a:extLst>
          </p:cNvPr>
          <p:cNvSpPr txBox="1"/>
          <p:nvPr/>
        </p:nvSpPr>
        <p:spPr>
          <a:xfrm>
            <a:off x="5668769" y="692497"/>
            <a:ext cx="1612741" cy="400110"/>
          </a:xfrm>
          <a:prstGeom prst="rect">
            <a:avLst/>
          </a:prstGeom>
          <a:noFill/>
          <a:ln w="38100">
            <a:solidFill>
              <a:srgbClr val="383838"/>
            </a:solidFill>
          </a:ln>
        </p:spPr>
        <p:txBody>
          <a:bodyPr wrap="square">
            <a:spAutoFit/>
          </a:bodyPr>
          <a:lstStyle/>
          <a:p>
            <a:r>
              <a:rPr lang="en-US" sz="2000" dirty="0"/>
              <a:t>Iteration 1</a:t>
            </a:r>
          </a:p>
        </p:txBody>
      </p:sp>
      <p:sp>
        <p:nvSpPr>
          <p:cNvPr id="14" name="TextBox 13">
            <a:extLst>
              <a:ext uri="{FF2B5EF4-FFF2-40B4-BE49-F238E27FC236}">
                <a16:creationId xmlns:a16="http://schemas.microsoft.com/office/drawing/2014/main" id="{1022416B-3676-CF6B-6E9F-48749EC7FA14}"/>
              </a:ext>
            </a:extLst>
          </p:cNvPr>
          <p:cNvSpPr txBox="1"/>
          <p:nvPr/>
        </p:nvSpPr>
        <p:spPr>
          <a:xfrm>
            <a:off x="5661438" y="2685636"/>
            <a:ext cx="1612741" cy="400110"/>
          </a:xfrm>
          <a:prstGeom prst="rect">
            <a:avLst/>
          </a:prstGeom>
          <a:noFill/>
          <a:ln w="38100">
            <a:solidFill>
              <a:srgbClr val="383838"/>
            </a:solidFill>
          </a:ln>
        </p:spPr>
        <p:txBody>
          <a:bodyPr wrap="square">
            <a:spAutoFit/>
          </a:bodyPr>
          <a:lstStyle/>
          <a:p>
            <a:r>
              <a:rPr lang="en-US" sz="2000" dirty="0"/>
              <a:t>Iteration 2</a:t>
            </a:r>
          </a:p>
        </p:txBody>
      </p:sp>
      <p:sp>
        <p:nvSpPr>
          <p:cNvPr id="15" name="TextBox 14">
            <a:extLst>
              <a:ext uri="{FF2B5EF4-FFF2-40B4-BE49-F238E27FC236}">
                <a16:creationId xmlns:a16="http://schemas.microsoft.com/office/drawing/2014/main" id="{9BF4BCCA-82FE-E9D4-4D28-1689D7A90A12}"/>
              </a:ext>
            </a:extLst>
          </p:cNvPr>
          <p:cNvSpPr txBox="1"/>
          <p:nvPr/>
        </p:nvSpPr>
        <p:spPr>
          <a:xfrm>
            <a:off x="10921698" y="1546844"/>
            <a:ext cx="1148080" cy="553998"/>
          </a:xfrm>
          <a:prstGeom prst="rect">
            <a:avLst/>
          </a:prstGeom>
          <a:noFill/>
        </p:spPr>
        <p:txBody>
          <a:bodyPr wrap="square">
            <a:spAutoFit/>
          </a:bodyPr>
          <a:lstStyle/>
          <a:p>
            <a:r>
              <a:rPr lang="en-US" sz="1500" dirty="0"/>
              <a:t>Last 5 epochs</a:t>
            </a:r>
          </a:p>
        </p:txBody>
      </p:sp>
      <p:sp>
        <p:nvSpPr>
          <p:cNvPr id="16" name="TextBox 15">
            <a:extLst>
              <a:ext uri="{FF2B5EF4-FFF2-40B4-BE49-F238E27FC236}">
                <a16:creationId xmlns:a16="http://schemas.microsoft.com/office/drawing/2014/main" id="{97598D73-0DB6-B9B0-8135-2BCBA7B46BF6}"/>
              </a:ext>
            </a:extLst>
          </p:cNvPr>
          <p:cNvSpPr txBox="1"/>
          <p:nvPr/>
        </p:nvSpPr>
        <p:spPr>
          <a:xfrm>
            <a:off x="5668769" y="4739945"/>
            <a:ext cx="1612741" cy="400110"/>
          </a:xfrm>
          <a:prstGeom prst="rect">
            <a:avLst/>
          </a:prstGeom>
          <a:noFill/>
          <a:ln w="38100">
            <a:solidFill>
              <a:srgbClr val="383838"/>
            </a:solidFill>
          </a:ln>
        </p:spPr>
        <p:txBody>
          <a:bodyPr wrap="square">
            <a:spAutoFit/>
          </a:bodyPr>
          <a:lstStyle/>
          <a:p>
            <a:r>
              <a:rPr lang="en-US" sz="2000" dirty="0"/>
              <a:t>Iteration 3</a:t>
            </a:r>
          </a:p>
        </p:txBody>
      </p:sp>
      <p:sp>
        <p:nvSpPr>
          <p:cNvPr id="20" name="TextBox 19">
            <a:extLst>
              <a:ext uri="{FF2B5EF4-FFF2-40B4-BE49-F238E27FC236}">
                <a16:creationId xmlns:a16="http://schemas.microsoft.com/office/drawing/2014/main" id="{9578CA74-701B-AE49-752A-A03AD065E2D4}"/>
              </a:ext>
            </a:extLst>
          </p:cNvPr>
          <p:cNvSpPr txBox="1"/>
          <p:nvPr/>
        </p:nvSpPr>
        <p:spPr>
          <a:xfrm>
            <a:off x="11031895" y="3581418"/>
            <a:ext cx="1148080" cy="553998"/>
          </a:xfrm>
          <a:prstGeom prst="rect">
            <a:avLst/>
          </a:prstGeom>
          <a:noFill/>
        </p:spPr>
        <p:txBody>
          <a:bodyPr wrap="square">
            <a:spAutoFit/>
          </a:bodyPr>
          <a:lstStyle/>
          <a:p>
            <a:r>
              <a:rPr lang="en-US" sz="1500" dirty="0"/>
              <a:t>Last 5 epochs</a:t>
            </a:r>
          </a:p>
        </p:txBody>
      </p:sp>
      <p:sp>
        <p:nvSpPr>
          <p:cNvPr id="6" name="TextBox 5">
            <a:extLst>
              <a:ext uri="{FF2B5EF4-FFF2-40B4-BE49-F238E27FC236}">
                <a16:creationId xmlns:a16="http://schemas.microsoft.com/office/drawing/2014/main" id="{6032E4D5-C787-92DE-D139-86DBF190583A}"/>
              </a:ext>
            </a:extLst>
          </p:cNvPr>
          <p:cNvSpPr txBox="1"/>
          <p:nvPr/>
        </p:nvSpPr>
        <p:spPr>
          <a:xfrm>
            <a:off x="11031895" y="5627366"/>
            <a:ext cx="1148080" cy="553998"/>
          </a:xfrm>
          <a:prstGeom prst="rect">
            <a:avLst/>
          </a:prstGeom>
          <a:noFill/>
        </p:spPr>
        <p:txBody>
          <a:bodyPr wrap="square">
            <a:spAutoFit/>
          </a:bodyPr>
          <a:lstStyle/>
          <a:p>
            <a:r>
              <a:rPr lang="en-US" sz="1500" dirty="0"/>
              <a:t>Last 5 epochs</a:t>
            </a:r>
          </a:p>
        </p:txBody>
      </p:sp>
      <p:sp>
        <p:nvSpPr>
          <p:cNvPr id="7" name="TextBox 6">
            <a:extLst>
              <a:ext uri="{FF2B5EF4-FFF2-40B4-BE49-F238E27FC236}">
                <a16:creationId xmlns:a16="http://schemas.microsoft.com/office/drawing/2014/main" id="{6DB9A950-859B-8DC8-051E-F280F4E903FA}"/>
              </a:ext>
            </a:extLst>
          </p:cNvPr>
          <p:cNvSpPr txBox="1"/>
          <p:nvPr/>
        </p:nvSpPr>
        <p:spPr>
          <a:xfrm>
            <a:off x="7274179" y="4822331"/>
            <a:ext cx="1318225" cy="323165"/>
          </a:xfrm>
          <a:prstGeom prst="rect">
            <a:avLst/>
          </a:prstGeom>
          <a:noFill/>
        </p:spPr>
        <p:txBody>
          <a:bodyPr wrap="square">
            <a:spAutoFit/>
          </a:bodyPr>
          <a:lstStyle/>
          <a:p>
            <a:r>
              <a:rPr lang="es-US" sz="1500" dirty="0"/>
              <a:t>T4 GPU</a:t>
            </a:r>
            <a:r>
              <a:rPr lang="en-US" sz="1500" dirty="0"/>
              <a:t> run</a:t>
            </a:r>
          </a:p>
        </p:txBody>
      </p:sp>
      <p:sp>
        <p:nvSpPr>
          <p:cNvPr id="5" name="TextBox 4">
            <a:extLst>
              <a:ext uri="{FF2B5EF4-FFF2-40B4-BE49-F238E27FC236}">
                <a16:creationId xmlns:a16="http://schemas.microsoft.com/office/drawing/2014/main" id="{6B277074-3F0A-C6CC-B7B1-3ED809F82A16}"/>
              </a:ext>
            </a:extLst>
          </p:cNvPr>
          <p:cNvSpPr txBox="1"/>
          <p:nvPr/>
        </p:nvSpPr>
        <p:spPr>
          <a:xfrm>
            <a:off x="7274179" y="738462"/>
            <a:ext cx="1148080" cy="323165"/>
          </a:xfrm>
          <a:prstGeom prst="rect">
            <a:avLst/>
          </a:prstGeom>
          <a:noFill/>
        </p:spPr>
        <p:txBody>
          <a:bodyPr wrap="square">
            <a:spAutoFit/>
          </a:bodyPr>
          <a:lstStyle/>
          <a:p>
            <a:r>
              <a:rPr lang="es-US" sz="1500" dirty="0"/>
              <a:t>C</a:t>
            </a:r>
            <a:r>
              <a:rPr lang="en-US" sz="1500" dirty="0"/>
              <a:t>PU run</a:t>
            </a:r>
          </a:p>
        </p:txBody>
      </p:sp>
      <p:sp>
        <p:nvSpPr>
          <p:cNvPr id="10" name="TextBox 9">
            <a:extLst>
              <a:ext uri="{FF2B5EF4-FFF2-40B4-BE49-F238E27FC236}">
                <a16:creationId xmlns:a16="http://schemas.microsoft.com/office/drawing/2014/main" id="{F2EA4B09-782D-CE53-2133-D11992C48E66}"/>
              </a:ext>
            </a:extLst>
          </p:cNvPr>
          <p:cNvSpPr txBox="1"/>
          <p:nvPr/>
        </p:nvSpPr>
        <p:spPr>
          <a:xfrm>
            <a:off x="7269099" y="2750253"/>
            <a:ext cx="1148080" cy="323165"/>
          </a:xfrm>
          <a:prstGeom prst="rect">
            <a:avLst/>
          </a:prstGeom>
          <a:noFill/>
        </p:spPr>
        <p:txBody>
          <a:bodyPr wrap="square">
            <a:spAutoFit/>
          </a:bodyPr>
          <a:lstStyle/>
          <a:p>
            <a:r>
              <a:rPr lang="es-US" sz="1500" dirty="0"/>
              <a:t>C</a:t>
            </a:r>
            <a:r>
              <a:rPr lang="en-US" sz="1500" dirty="0"/>
              <a:t>PU run</a:t>
            </a:r>
          </a:p>
        </p:txBody>
      </p:sp>
      <p:pic>
        <p:nvPicPr>
          <p:cNvPr id="12" name="Picture 11">
            <a:extLst>
              <a:ext uri="{FF2B5EF4-FFF2-40B4-BE49-F238E27FC236}">
                <a16:creationId xmlns:a16="http://schemas.microsoft.com/office/drawing/2014/main" id="{07304289-E805-30FE-00CB-6DB852384263}"/>
              </a:ext>
            </a:extLst>
          </p:cNvPr>
          <p:cNvPicPr>
            <a:picLocks noChangeAspect="1"/>
          </p:cNvPicPr>
          <p:nvPr/>
        </p:nvPicPr>
        <p:blipFill>
          <a:blip r:embed="rId2"/>
          <a:stretch>
            <a:fillRect/>
          </a:stretch>
        </p:blipFill>
        <p:spPr>
          <a:xfrm>
            <a:off x="5651099" y="1091646"/>
            <a:ext cx="5270599" cy="1535669"/>
          </a:xfrm>
          <a:prstGeom prst="rect">
            <a:avLst/>
          </a:prstGeom>
        </p:spPr>
      </p:pic>
      <p:pic>
        <p:nvPicPr>
          <p:cNvPr id="13" name="Picture 12">
            <a:extLst>
              <a:ext uri="{FF2B5EF4-FFF2-40B4-BE49-F238E27FC236}">
                <a16:creationId xmlns:a16="http://schemas.microsoft.com/office/drawing/2014/main" id="{EC90C072-96EF-398B-86EC-22BE2C9E7843}"/>
              </a:ext>
            </a:extLst>
          </p:cNvPr>
          <p:cNvPicPr>
            <a:picLocks noChangeAspect="1"/>
          </p:cNvPicPr>
          <p:nvPr/>
        </p:nvPicPr>
        <p:blipFill>
          <a:blip r:embed="rId3"/>
          <a:stretch>
            <a:fillRect/>
          </a:stretch>
        </p:blipFill>
        <p:spPr>
          <a:xfrm>
            <a:off x="5642004" y="3073418"/>
            <a:ext cx="5444869" cy="1618154"/>
          </a:xfrm>
          <a:prstGeom prst="rect">
            <a:avLst/>
          </a:prstGeom>
        </p:spPr>
      </p:pic>
      <p:pic>
        <p:nvPicPr>
          <p:cNvPr id="18" name="Picture 17">
            <a:extLst>
              <a:ext uri="{FF2B5EF4-FFF2-40B4-BE49-F238E27FC236}">
                <a16:creationId xmlns:a16="http://schemas.microsoft.com/office/drawing/2014/main" id="{1198120B-DFB3-0201-6EE5-39F0CC42EF41}"/>
              </a:ext>
            </a:extLst>
          </p:cNvPr>
          <p:cNvPicPr>
            <a:picLocks noChangeAspect="1"/>
          </p:cNvPicPr>
          <p:nvPr/>
        </p:nvPicPr>
        <p:blipFill>
          <a:blip r:embed="rId4"/>
          <a:stretch>
            <a:fillRect/>
          </a:stretch>
        </p:blipFill>
        <p:spPr>
          <a:xfrm>
            <a:off x="54014" y="692497"/>
            <a:ext cx="5444868" cy="2736503"/>
          </a:xfrm>
          <a:prstGeom prst="rect">
            <a:avLst/>
          </a:prstGeom>
        </p:spPr>
      </p:pic>
      <p:pic>
        <p:nvPicPr>
          <p:cNvPr id="11" name="Picture 10">
            <a:extLst>
              <a:ext uri="{FF2B5EF4-FFF2-40B4-BE49-F238E27FC236}">
                <a16:creationId xmlns:a16="http://schemas.microsoft.com/office/drawing/2014/main" id="{9D9A6B24-4106-413D-55F4-37CFF27FF66B}"/>
              </a:ext>
            </a:extLst>
          </p:cNvPr>
          <p:cNvPicPr>
            <a:picLocks noChangeAspect="1"/>
          </p:cNvPicPr>
          <p:nvPr/>
        </p:nvPicPr>
        <p:blipFill>
          <a:blip r:embed="rId5"/>
          <a:stretch>
            <a:fillRect/>
          </a:stretch>
        </p:blipFill>
        <p:spPr>
          <a:xfrm>
            <a:off x="5657194" y="5145496"/>
            <a:ext cx="5429679" cy="1582642"/>
          </a:xfrm>
          <a:prstGeom prst="rect">
            <a:avLst/>
          </a:prstGeom>
        </p:spPr>
      </p:pic>
    </p:spTree>
    <p:extLst>
      <p:ext uri="{BB962C8B-B14F-4D97-AF65-F5344CB8AC3E}">
        <p14:creationId xmlns:p14="http://schemas.microsoft.com/office/powerpoint/2010/main" val="3175681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7598D73-0DB6-B9B0-8135-2BCBA7B46BF6}"/>
              </a:ext>
            </a:extLst>
          </p:cNvPr>
          <p:cNvSpPr txBox="1"/>
          <p:nvPr/>
        </p:nvSpPr>
        <p:spPr>
          <a:xfrm>
            <a:off x="217092" y="665659"/>
            <a:ext cx="1612741" cy="400110"/>
          </a:xfrm>
          <a:prstGeom prst="rect">
            <a:avLst/>
          </a:prstGeom>
          <a:noFill/>
          <a:ln w="38100">
            <a:solidFill>
              <a:srgbClr val="383838"/>
            </a:solidFill>
          </a:ln>
        </p:spPr>
        <p:txBody>
          <a:bodyPr wrap="square">
            <a:spAutoFit/>
          </a:bodyPr>
          <a:lstStyle/>
          <a:p>
            <a:r>
              <a:rPr lang="en-US" sz="2000" dirty="0"/>
              <a:t>Iteration 4</a:t>
            </a:r>
          </a:p>
        </p:txBody>
      </p:sp>
      <p:sp>
        <p:nvSpPr>
          <p:cNvPr id="3" name="TextBox 2">
            <a:extLst>
              <a:ext uri="{FF2B5EF4-FFF2-40B4-BE49-F238E27FC236}">
                <a16:creationId xmlns:a16="http://schemas.microsoft.com/office/drawing/2014/main" id="{F832E979-FCC8-839D-AC3F-E2FF8C9089DC}"/>
              </a:ext>
            </a:extLst>
          </p:cNvPr>
          <p:cNvSpPr txBox="1"/>
          <p:nvPr/>
        </p:nvSpPr>
        <p:spPr>
          <a:xfrm>
            <a:off x="5671595" y="1500369"/>
            <a:ext cx="1148080" cy="553998"/>
          </a:xfrm>
          <a:prstGeom prst="rect">
            <a:avLst/>
          </a:prstGeom>
          <a:noFill/>
        </p:spPr>
        <p:txBody>
          <a:bodyPr wrap="square">
            <a:spAutoFit/>
          </a:bodyPr>
          <a:lstStyle/>
          <a:p>
            <a:r>
              <a:rPr lang="en-US" sz="1500" dirty="0"/>
              <a:t>Last 5 epochs</a:t>
            </a:r>
          </a:p>
        </p:txBody>
      </p:sp>
      <p:sp>
        <p:nvSpPr>
          <p:cNvPr id="5" name="TextBox 4">
            <a:extLst>
              <a:ext uri="{FF2B5EF4-FFF2-40B4-BE49-F238E27FC236}">
                <a16:creationId xmlns:a16="http://schemas.microsoft.com/office/drawing/2014/main" id="{6A0A19EC-05E0-943B-2107-986BD37D9C9F}"/>
              </a:ext>
            </a:extLst>
          </p:cNvPr>
          <p:cNvSpPr txBox="1"/>
          <p:nvPr/>
        </p:nvSpPr>
        <p:spPr>
          <a:xfrm>
            <a:off x="193942" y="2727947"/>
            <a:ext cx="1612741" cy="400110"/>
          </a:xfrm>
          <a:prstGeom prst="rect">
            <a:avLst/>
          </a:prstGeom>
          <a:noFill/>
          <a:ln w="38100">
            <a:solidFill>
              <a:srgbClr val="383838"/>
            </a:solidFill>
          </a:ln>
        </p:spPr>
        <p:txBody>
          <a:bodyPr wrap="square">
            <a:spAutoFit/>
          </a:bodyPr>
          <a:lstStyle/>
          <a:p>
            <a:r>
              <a:rPr lang="en-US" sz="2000" dirty="0"/>
              <a:t>Iteration 5</a:t>
            </a:r>
          </a:p>
        </p:txBody>
      </p:sp>
      <p:sp>
        <p:nvSpPr>
          <p:cNvPr id="6" name="TextBox 5">
            <a:extLst>
              <a:ext uri="{FF2B5EF4-FFF2-40B4-BE49-F238E27FC236}">
                <a16:creationId xmlns:a16="http://schemas.microsoft.com/office/drawing/2014/main" id="{C382B0F9-901F-23FF-48E7-8A382B7357DB}"/>
              </a:ext>
            </a:extLst>
          </p:cNvPr>
          <p:cNvSpPr txBox="1"/>
          <p:nvPr/>
        </p:nvSpPr>
        <p:spPr>
          <a:xfrm>
            <a:off x="5671595" y="3662742"/>
            <a:ext cx="1148080" cy="553998"/>
          </a:xfrm>
          <a:prstGeom prst="rect">
            <a:avLst/>
          </a:prstGeom>
          <a:noFill/>
        </p:spPr>
        <p:txBody>
          <a:bodyPr wrap="square">
            <a:spAutoFit/>
          </a:bodyPr>
          <a:lstStyle/>
          <a:p>
            <a:r>
              <a:rPr lang="en-US" sz="1500" dirty="0"/>
              <a:t>Last 5 epochs</a:t>
            </a:r>
          </a:p>
        </p:txBody>
      </p:sp>
      <p:sp>
        <p:nvSpPr>
          <p:cNvPr id="9" name="TextBox 8">
            <a:extLst>
              <a:ext uri="{FF2B5EF4-FFF2-40B4-BE49-F238E27FC236}">
                <a16:creationId xmlns:a16="http://schemas.microsoft.com/office/drawing/2014/main" id="{62B0669A-F746-C424-A4F8-32331548BE53}"/>
              </a:ext>
            </a:extLst>
          </p:cNvPr>
          <p:cNvSpPr txBox="1"/>
          <p:nvPr/>
        </p:nvSpPr>
        <p:spPr>
          <a:xfrm>
            <a:off x="217092" y="4843628"/>
            <a:ext cx="1612741" cy="400110"/>
          </a:xfrm>
          <a:prstGeom prst="rect">
            <a:avLst/>
          </a:prstGeom>
          <a:noFill/>
          <a:ln w="38100">
            <a:solidFill>
              <a:srgbClr val="383838"/>
            </a:solidFill>
          </a:ln>
        </p:spPr>
        <p:txBody>
          <a:bodyPr wrap="square">
            <a:spAutoFit/>
          </a:bodyPr>
          <a:lstStyle/>
          <a:p>
            <a:r>
              <a:rPr lang="en-US" sz="2000" dirty="0"/>
              <a:t>Iteration 6</a:t>
            </a:r>
          </a:p>
        </p:txBody>
      </p:sp>
      <p:sp>
        <p:nvSpPr>
          <p:cNvPr id="10" name="TextBox 9">
            <a:extLst>
              <a:ext uri="{FF2B5EF4-FFF2-40B4-BE49-F238E27FC236}">
                <a16:creationId xmlns:a16="http://schemas.microsoft.com/office/drawing/2014/main" id="{1E7C0A35-5C1E-DF9B-CAAF-D7E64A8A6416}"/>
              </a:ext>
            </a:extLst>
          </p:cNvPr>
          <p:cNvSpPr txBox="1"/>
          <p:nvPr/>
        </p:nvSpPr>
        <p:spPr>
          <a:xfrm>
            <a:off x="5671595" y="5735063"/>
            <a:ext cx="1148080" cy="553998"/>
          </a:xfrm>
          <a:prstGeom prst="rect">
            <a:avLst/>
          </a:prstGeom>
          <a:noFill/>
        </p:spPr>
        <p:txBody>
          <a:bodyPr wrap="square">
            <a:spAutoFit/>
          </a:bodyPr>
          <a:lstStyle/>
          <a:p>
            <a:r>
              <a:rPr lang="en-US" sz="1500" dirty="0"/>
              <a:t>Last 5 epochs</a:t>
            </a:r>
          </a:p>
        </p:txBody>
      </p:sp>
      <p:sp>
        <p:nvSpPr>
          <p:cNvPr id="11" name="TextBox 10">
            <a:extLst>
              <a:ext uri="{FF2B5EF4-FFF2-40B4-BE49-F238E27FC236}">
                <a16:creationId xmlns:a16="http://schemas.microsoft.com/office/drawing/2014/main" id="{8E91D56E-DBEC-19BA-3CF9-098C73F381C5}"/>
              </a:ext>
            </a:extLst>
          </p:cNvPr>
          <p:cNvSpPr txBox="1"/>
          <p:nvPr/>
        </p:nvSpPr>
        <p:spPr>
          <a:xfrm>
            <a:off x="1806683" y="2804892"/>
            <a:ext cx="1318225" cy="323165"/>
          </a:xfrm>
          <a:prstGeom prst="rect">
            <a:avLst/>
          </a:prstGeom>
          <a:noFill/>
        </p:spPr>
        <p:txBody>
          <a:bodyPr wrap="square">
            <a:spAutoFit/>
          </a:bodyPr>
          <a:lstStyle/>
          <a:p>
            <a:r>
              <a:rPr lang="es-US" sz="1500" dirty="0"/>
              <a:t>T4 GPU</a:t>
            </a:r>
            <a:r>
              <a:rPr lang="en-US" sz="1500" dirty="0"/>
              <a:t> run</a:t>
            </a:r>
          </a:p>
        </p:txBody>
      </p:sp>
      <p:sp>
        <p:nvSpPr>
          <p:cNvPr id="12" name="TextBox 11">
            <a:extLst>
              <a:ext uri="{FF2B5EF4-FFF2-40B4-BE49-F238E27FC236}">
                <a16:creationId xmlns:a16="http://schemas.microsoft.com/office/drawing/2014/main" id="{71B0904B-F714-B389-6E9D-D2AEB7FB0995}"/>
              </a:ext>
            </a:extLst>
          </p:cNvPr>
          <p:cNvSpPr txBox="1"/>
          <p:nvPr/>
        </p:nvSpPr>
        <p:spPr>
          <a:xfrm>
            <a:off x="1829833" y="711294"/>
            <a:ext cx="1318225" cy="323165"/>
          </a:xfrm>
          <a:prstGeom prst="rect">
            <a:avLst/>
          </a:prstGeom>
          <a:noFill/>
        </p:spPr>
        <p:txBody>
          <a:bodyPr wrap="square">
            <a:spAutoFit/>
          </a:bodyPr>
          <a:lstStyle/>
          <a:p>
            <a:r>
              <a:rPr lang="es-US" sz="1500" dirty="0"/>
              <a:t>T4 GPU</a:t>
            </a:r>
            <a:r>
              <a:rPr lang="en-US" sz="1500" dirty="0"/>
              <a:t> run</a:t>
            </a:r>
          </a:p>
        </p:txBody>
      </p:sp>
      <p:sp>
        <p:nvSpPr>
          <p:cNvPr id="14" name="TextBox 13">
            <a:extLst>
              <a:ext uri="{FF2B5EF4-FFF2-40B4-BE49-F238E27FC236}">
                <a16:creationId xmlns:a16="http://schemas.microsoft.com/office/drawing/2014/main" id="{D99BDE10-5DBB-1954-4DBE-D80D1A418606}"/>
              </a:ext>
            </a:extLst>
          </p:cNvPr>
          <p:cNvSpPr txBox="1"/>
          <p:nvPr/>
        </p:nvSpPr>
        <p:spPr>
          <a:xfrm>
            <a:off x="1829833" y="4920573"/>
            <a:ext cx="1148080" cy="323165"/>
          </a:xfrm>
          <a:prstGeom prst="rect">
            <a:avLst/>
          </a:prstGeom>
          <a:noFill/>
        </p:spPr>
        <p:txBody>
          <a:bodyPr wrap="square">
            <a:spAutoFit/>
          </a:bodyPr>
          <a:lstStyle/>
          <a:p>
            <a:r>
              <a:rPr lang="es-US" sz="1500" dirty="0"/>
              <a:t>C</a:t>
            </a:r>
            <a:r>
              <a:rPr lang="en-US" sz="1500" dirty="0"/>
              <a:t>PU run</a:t>
            </a:r>
          </a:p>
        </p:txBody>
      </p:sp>
      <p:sp>
        <p:nvSpPr>
          <p:cNvPr id="7" name="TextBox 6">
            <a:extLst>
              <a:ext uri="{FF2B5EF4-FFF2-40B4-BE49-F238E27FC236}">
                <a16:creationId xmlns:a16="http://schemas.microsoft.com/office/drawing/2014/main" id="{BA62D141-6A8F-7F19-CE46-6E87C8A4EC3A}"/>
              </a:ext>
            </a:extLst>
          </p:cNvPr>
          <p:cNvSpPr txBox="1"/>
          <p:nvPr/>
        </p:nvSpPr>
        <p:spPr>
          <a:xfrm>
            <a:off x="-2" y="0"/>
            <a:ext cx="12192001" cy="692497"/>
          </a:xfrm>
          <a:prstGeom prst="rect">
            <a:avLst/>
          </a:prstGeom>
          <a:noFill/>
        </p:spPr>
        <p:txBody>
          <a:bodyPr wrap="square" rtlCol="0">
            <a:spAutoFit/>
          </a:bodyPr>
          <a:lstStyle/>
          <a:p>
            <a:r>
              <a:rPr lang="en-US" sz="3900" u="sng" dirty="0"/>
              <a:t>Model training (straight </a:t>
            </a:r>
            <a:r>
              <a:rPr lang="en-US" sz="3900" u="sng" dirty="0" err="1"/>
              <a:t>unfreezed</a:t>
            </a:r>
            <a:r>
              <a:rPr lang="en-US" sz="3900" u="sng" dirty="0"/>
              <a:t> layers) pt.2</a:t>
            </a:r>
          </a:p>
        </p:txBody>
      </p:sp>
      <p:pic>
        <p:nvPicPr>
          <p:cNvPr id="4" name="Picture 3">
            <a:extLst>
              <a:ext uri="{FF2B5EF4-FFF2-40B4-BE49-F238E27FC236}">
                <a16:creationId xmlns:a16="http://schemas.microsoft.com/office/drawing/2014/main" id="{BD0566FE-1113-2215-C766-F402A32BC385}"/>
              </a:ext>
            </a:extLst>
          </p:cNvPr>
          <p:cNvPicPr>
            <a:picLocks noChangeAspect="1"/>
          </p:cNvPicPr>
          <p:nvPr/>
        </p:nvPicPr>
        <p:blipFill>
          <a:blip r:embed="rId2"/>
          <a:stretch>
            <a:fillRect/>
          </a:stretch>
        </p:blipFill>
        <p:spPr>
          <a:xfrm>
            <a:off x="182367" y="1034459"/>
            <a:ext cx="5489228" cy="1615759"/>
          </a:xfrm>
          <a:prstGeom prst="rect">
            <a:avLst/>
          </a:prstGeom>
        </p:spPr>
      </p:pic>
      <p:pic>
        <p:nvPicPr>
          <p:cNvPr id="13" name="Picture 12">
            <a:extLst>
              <a:ext uri="{FF2B5EF4-FFF2-40B4-BE49-F238E27FC236}">
                <a16:creationId xmlns:a16="http://schemas.microsoft.com/office/drawing/2014/main" id="{EDA9B7E2-B5B6-90A3-35B3-C7ED708BD717}"/>
              </a:ext>
            </a:extLst>
          </p:cNvPr>
          <p:cNvPicPr>
            <a:picLocks noChangeAspect="1"/>
          </p:cNvPicPr>
          <p:nvPr/>
        </p:nvPicPr>
        <p:blipFill>
          <a:blip r:embed="rId3"/>
          <a:stretch>
            <a:fillRect/>
          </a:stretch>
        </p:blipFill>
        <p:spPr>
          <a:xfrm>
            <a:off x="170792" y="3128058"/>
            <a:ext cx="5500803" cy="1644232"/>
          </a:xfrm>
          <a:prstGeom prst="rect">
            <a:avLst/>
          </a:prstGeom>
        </p:spPr>
      </p:pic>
      <p:pic>
        <p:nvPicPr>
          <p:cNvPr id="8" name="Picture 7">
            <a:extLst>
              <a:ext uri="{FF2B5EF4-FFF2-40B4-BE49-F238E27FC236}">
                <a16:creationId xmlns:a16="http://schemas.microsoft.com/office/drawing/2014/main" id="{3FB220F4-E35E-59B3-6E09-F77888A13EDA}"/>
              </a:ext>
            </a:extLst>
          </p:cNvPr>
          <p:cNvPicPr>
            <a:picLocks noChangeAspect="1"/>
          </p:cNvPicPr>
          <p:nvPr/>
        </p:nvPicPr>
        <p:blipFill>
          <a:blip r:embed="rId4"/>
          <a:stretch>
            <a:fillRect/>
          </a:stretch>
        </p:blipFill>
        <p:spPr>
          <a:xfrm>
            <a:off x="194559" y="5238374"/>
            <a:ext cx="5500803" cy="1584169"/>
          </a:xfrm>
          <a:prstGeom prst="rect">
            <a:avLst/>
          </a:prstGeom>
        </p:spPr>
      </p:pic>
    </p:spTree>
    <p:extLst>
      <p:ext uri="{BB962C8B-B14F-4D97-AF65-F5344CB8AC3E}">
        <p14:creationId xmlns:p14="http://schemas.microsoft.com/office/powerpoint/2010/main" val="564431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2" y="0"/>
            <a:ext cx="12049247" cy="692497"/>
          </a:xfrm>
          <a:prstGeom prst="rect">
            <a:avLst/>
          </a:prstGeom>
          <a:noFill/>
        </p:spPr>
        <p:txBody>
          <a:bodyPr wrap="square" rtlCol="0">
            <a:spAutoFit/>
          </a:bodyPr>
          <a:lstStyle/>
          <a:p>
            <a:r>
              <a:rPr lang="en-US" sz="3900" u="sng" dirty="0"/>
              <a:t>Obtain history from the only compilation</a:t>
            </a:r>
          </a:p>
        </p:txBody>
      </p:sp>
      <p:pic>
        <p:nvPicPr>
          <p:cNvPr id="7" name="Picture 6">
            <a:extLst>
              <a:ext uri="{FF2B5EF4-FFF2-40B4-BE49-F238E27FC236}">
                <a16:creationId xmlns:a16="http://schemas.microsoft.com/office/drawing/2014/main" id="{B0C3E211-C519-B686-E4D3-E939C805BB8B}"/>
              </a:ext>
            </a:extLst>
          </p:cNvPr>
          <p:cNvPicPr>
            <a:picLocks noChangeAspect="1"/>
          </p:cNvPicPr>
          <p:nvPr/>
        </p:nvPicPr>
        <p:blipFill>
          <a:blip r:embed="rId2"/>
          <a:stretch>
            <a:fillRect/>
          </a:stretch>
        </p:blipFill>
        <p:spPr>
          <a:xfrm>
            <a:off x="149391" y="794717"/>
            <a:ext cx="11049916" cy="2943906"/>
          </a:xfrm>
          <a:prstGeom prst="rect">
            <a:avLst/>
          </a:prstGeom>
        </p:spPr>
      </p:pic>
      <p:pic>
        <p:nvPicPr>
          <p:cNvPr id="6" name="Picture 5">
            <a:extLst>
              <a:ext uri="{FF2B5EF4-FFF2-40B4-BE49-F238E27FC236}">
                <a16:creationId xmlns:a16="http://schemas.microsoft.com/office/drawing/2014/main" id="{19B42145-CAA0-4648-7B12-34671B9ECEA3}"/>
              </a:ext>
            </a:extLst>
          </p:cNvPr>
          <p:cNvPicPr>
            <a:picLocks noChangeAspect="1"/>
          </p:cNvPicPr>
          <p:nvPr/>
        </p:nvPicPr>
        <p:blipFill>
          <a:blip r:embed="rId3"/>
          <a:stretch>
            <a:fillRect/>
          </a:stretch>
        </p:blipFill>
        <p:spPr>
          <a:xfrm>
            <a:off x="3321023" y="3808073"/>
            <a:ext cx="4353533" cy="3019846"/>
          </a:xfrm>
          <a:prstGeom prst="rect">
            <a:avLst/>
          </a:prstGeom>
        </p:spPr>
      </p:pic>
    </p:spTree>
    <p:extLst>
      <p:ext uri="{BB962C8B-B14F-4D97-AF65-F5344CB8AC3E}">
        <p14:creationId xmlns:p14="http://schemas.microsoft.com/office/powerpoint/2010/main" val="3146290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Accuracy vs number of Epochs pt.1  </a:t>
            </a:r>
          </a:p>
        </p:txBody>
      </p:sp>
      <p:pic>
        <p:nvPicPr>
          <p:cNvPr id="5" name="Picture 4">
            <a:extLst>
              <a:ext uri="{FF2B5EF4-FFF2-40B4-BE49-F238E27FC236}">
                <a16:creationId xmlns:a16="http://schemas.microsoft.com/office/drawing/2014/main" id="{820C0A2E-DD2E-2CA8-DF4F-8564DF45C1FF}"/>
              </a:ext>
            </a:extLst>
          </p:cNvPr>
          <p:cNvPicPr>
            <a:picLocks noChangeAspect="1"/>
          </p:cNvPicPr>
          <p:nvPr/>
        </p:nvPicPr>
        <p:blipFill>
          <a:blip r:embed="rId2"/>
          <a:stretch>
            <a:fillRect/>
          </a:stretch>
        </p:blipFill>
        <p:spPr>
          <a:xfrm>
            <a:off x="316376" y="669348"/>
            <a:ext cx="4408614" cy="3004832"/>
          </a:xfrm>
          <a:prstGeom prst="rect">
            <a:avLst/>
          </a:prstGeom>
        </p:spPr>
      </p:pic>
      <p:sp>
        <p:nvSpPr>
          <p:cNvPr id="6" name="TextBox 5">
            <a:extLst>
              <a:ext uri="{FF2B5EF4-FFF2-40B4-BE49-F238E27FC236}">
                <a16:creationId xmlns:a16="http://schemas.microsoft.com/office/drawing/2014/main" id="{110B635D-48A7-EA42-D4ED-B23F6D4984F4}"/>
              </a:ext>
            </a:extLst>
          </p:cNvPr>
          <p:cNvSpPr txBox="1"/>
          <p:nvPr/>
        </p:nvSpPr>
        <p:spPr>
          <a:xfrm>
            <a:off x="5856792" y="692497"/>
            <a:ext cx="1612741" cy="400110"/>
          </a:xfrm>
          <a:prstGeom prst="rect">
            <a:avLst/>
          </a:prstGeom>
          <a:noFill/>
          <a:ln w="38100">
            <a:solidFill>
              <a:schemeClr val="tx1"/>
            </a:solidFill>
          </a:ln>
        </p:spPr>
        <p:txBody>
          <a:bodyPr wrap="square">
            <a:spAutoFit/>
          </a:bodyPr>
          <a:lstStyle/>
          <a:p>
            <a:r>
              <a:rPr lang="en-US" sz="2000" dirty="0"/>
              <a:t>Iteration 1</a:t>
            </a:r>
          </a:p>
        </p:txBody>
      </p:sp>
      <p:sp>
        <p:nvSpPr>
          <p:cNvPr id="8" name="TextBox 7">
            <a:extLst>
              <a:ext uri="{FF2B5EF4-FFF2-40B4-BE49-F238E27FC236}">
                <a16:creationId xmlns:a16="http://schemas.microsoft.com/office/drawing/2014/main" id="{545CA898-4598-4CA8-F59E-E48E6F37500B}"/>
              </a:ext>
            </a:extLst>
          </p:cNvPr>
          <p:cNvSpPr txBox="1"/>
          <p:nvPr/>
        </p:nvSpPr>
        <p:spPr>
          <a:xfrm>
            <a:off x="5856792" y="3674179"/>
            <a:ext cx="1612741" cy="400110"/>
          </a:xfrm>
          <a:prstGeom prst="rect">
            <a:avLst/>
          </a:prstGeom>
          <a:noFill/>
          <a:ln w="38100">
            <a:solidFill>
              <a:schemeClr val="tx1"/>
            </a:solidFill>
          </a:ln>
        </p:spPr>
        <p:txBody>
          <a:bodyPr wrap="square">
            <a:spAutoFit/>
          </a:bodyPr>
          <a:lstStyle/>
          <a:p>
            <a:r>
              <a:rPr lang="en-US" sz="2000" dirty="0"/>
              <a:t>Iteration 2</a:t>
            </a:r>
          </a:p>
        </p:txBody>
      </p:sp>
      <p:sp>
        <p:nvSpPr>
          <p:cNvPr id="12" name="TextBox 11">
            <a:extLst>
              <a:ext uri="{FF2B5EF4-FFF2-40B4-BE49-F238E27FC236}">
                <a16:creationId xmlns:a16="http://schemas.microsoft.com/office/drawing/2014/main" id="{13063B5C-7CFF-C06F-4B60-52DD9E01FD1D}"/>
              </a:ext>
            </a:extLst>
          </p:cNvPr>
          <p:cNvSpPr txBox="1"/>
          <p:nvPr/>
        </p:nvSpPr>
        <p:spPr>
          <a:xfrm>
            <a:off x="316376" y="3721366"/>
            <a:ext cx="1612741" cy="400110"/>
          </a:xfrm>
          <a:prstGeom prst="rect">
            <a:avLst/>
          </a:prstGeom>
          <a:noFill/>
          <a:ln w="38100">
            <a:solidFill>
              <a:schemeClr val="tx1"/>
            </a:solidFill>
          </a:ln>
        </p:spPr>
        <p:txBody>
          <a:bodyPr wrap="square">
            <a:spAutoFit/>
          </a:bodyPr>
          <a:lstStyle/>
          <a:p>
            <a:r>
              <a:rPr lang="en-US" sz="2000" dirty="0"/>
              <a:t>Iteration 3</a:t>
            </a:r>
          </a:p>
        </p:txBody>
      </p:sp>
      <p:sp>
        <p:nvSpPr>
          <p:cNvPr id="10" name="TextBox 9">
            <a:extLst>
              <a:ext uri="{FF2B5EF4-FFF2-40B4-BE49-F238E27FC236}">
                <a16:creationId xmlns:a16="http://schemas.microsoft.com/office/drawing/2014/main" id="{7B6D3637-FD51-8B26-92D4-AF834F4D56FD}"/>
              </a:ext>
            </a:extLst>
          </p:cNvPr>
          <p:cNvSpPr txBox="1"/>
          <p:nvPr/>
        </p:nvSpPr>
        <p:spPr>
          <a:xfrm>
            <a:off x="1940692" y="3798309"/>
            <a:ext cx="1318225" cy="323165"/>
          </a:xfrm>
          <a:prstGeom prst="rect">
            <a:avLst/>
          </a:prstGeom>
          <a:noFill/>
        </p:spPr>
        <p:txBody>
          <a:bodyPr wrap="square">
            <a:spAutoFit/>
          </a:bodyPr>
          <a:lstStyle/>
          <a:p>
            <a:r>
              <a:rPr lang="es-US" sz="1500" dirty="0"/>
              <a:t>T4 GPU</a:t>
            </a:r>
            <a:r>
              <a:rPr lang="en-US" sz="1500" dirty="0"/>
              <a:t> run</a:t>
            </a:r>
          </a:p>
        </p:txBody>
      </p:sp>
      <p:sp>
        <p:nvSpPr>
          <p:cNvPr id="3" name="TextBox 2">
            <a:extLst>
              <a:ext uri="{FF2B5EF4-FFF2-40B4-BE49-F238E27FC236}">
                <a16:creationId xmlns:a16="http://schemas.microsoft.com/office/drawing/2014/main" id="{12EB186F-0930-EAAA-8176-6B5E9F87AD1B}"/>
              </a:ext>
            </a:extLst>
          </p:cNvPr>
          <p:cNvSpPr txBox="1"/>
          <p:nvPr/>
        </p:nvSpPr>
        <p:spPr>
          <a:xfrm>
            <a:off x="7481108" y="769442"/>
            <a:ext cx="1148080" cy="323165"/>
          </a:xfrm>
          <a:prstGeom prst="rect">
            <a:avLst/>
          </a:prstGeom>
          <a:noFill/>
        </p:spPr>
        <p:txBody>
          <a:bodyPr wrap="square">
            <a:spAutoFit/>
          </a:bodyPr>
          <a:lstStyle/>
          <a:p>
            <a:r>
              <a:rPr lang="es-US" sz="1500" dirty="0"/>
              <a:t>C</a:t>
            </a:r>
            <a:r>
              <a:rPr lang="en-US" sz="1500" dirty="0"/>
              <a:t>PU run</a:t>
            </a:r>
          </a:p>
        </p:txBody>
      </p:sp>
      <p:sp>
        <p:nvSpPr>
          <p:cNvPr id="9" name="TextBox 8">
            <a:extLst>
              <a:ext uri="{FF2B5EF4-FFF2-40B4-BE49-F238E27FC236}">
                <a16:creationId xmlns:a16="http://schemas.microsoft.com/office/drawing/2014/main" id="{8AA9C963-55B1-7EFE-FEEB-CE6DA7617EE8}"/>
              </a:ext>
            </a:extLst>
          </p:cNvPr>
          <p:cNvSpPr txBox="1"/>
          <p:nvPr/>
        </p:nvSpPr>
        <p:spPr>
          <a:xfrm>
            <a:off x="7469533" y="3723452"/>
            <a:ext cx="1148080" cy="323165"/>
          </a:xfrm>
          <a:prstGeom prst="rect">
            <a:avLst/>
          </a:prstGeom>
          <a:noFill/>
        </p:spPr>
        <p:txBody>
          <a:bodyPr wrap="square">
            <a:spAutoFit/>
          </a:bodyPr>
          <a:lstStyle/>
          <a:p>
            <a:r>
              <a:rPr lang="es-US" sz="1500" dirty="0"/>
              <a:t>C</a:t>
            </a:r>
            <a:r>
              <a:rPr lang="en-US" sz="1500" dirty="0"/>
              <a:t>PU run</a:t>
            </a:r>
          </a:p>
        </p:txBody>
      </p:sp>
      <p:pic>
        <p:nvPicPr>
          <p:cNvPr id="11" name="Picture 10" descr="A graph showing the difference between epochms and epochms&#10;&#10;Description automatically generated">
            <a:extLst>
              <a:ext uri="{FF2B5EF4-FFF2-40B4-BE49-F238E27FC236}">
                <a16:creationId xmlns:a16="http://schemas.microsoft.com/office/drawing/2014/main" id="{08DE5677-C9C2-C220-BBF9-72D67979504F}"/>
              </a:ext>
            </a:extLst>
          </p:cNvPr>
          <p:cNvPicPr>
            <a:picLocks noChangeAspect="1"/>
          </p:cNvPicPr>
          <p:nvPr/>
        </p:nvPicPr>
        <p:blipFill rotWithShape="1">
          <a:blip r:embed="rId3">
            <a:extLst>
              <a:ext uri="{28A0092B-C50C-407E-A947-70E740481C1C}">
                <a14:useLocalDpi xmlns:a14="http://schemas.microsoft.com/office/drawing/2010/main" val="0"/>
              </a:ext>
            </a:extLst>
          </a:blip>
          <a:srcRect l="2010" t="4222" r="1532" b="6080"/>
          <a:stretch/>
        </p:blipFill>
        <p:spPr>
          <a:xfrm>
            <a:off x="5845217" y="1085026"/>
            <a:ext cx="4768768" cy="2500713"/>
          </a:xfrm>
          <a:prstGeom prst="rect">
            <a:avLst/>
          </a:prstGeom>
        </p:spPr>
      </p:pic>
      <p:pic>
        <p:nvPicPr>
          <p:cNvPr id="13" name="Picture 12" descr="A graph showing the difference between epochromic and epochromic&#10;&#10;Description automatically generated">
            <a:extLst>
              <a:ext uri="{FF2B5EF4-FFF2-40B4-BE49-F238E27FC236}">
                <a16:creationId xmlns:a16="http://schemas.microsoft.com/office/drawing/2014/main" id="{5EC70649-1BE4-7BE7-FC93-A8AFCC38CF6E}"/>
              </a:ext>
            </a:extLst>
          </p:cNvPr>
          <p:cNvPicPr>
            <a:picLocks noChangeAspect="1"/>
          </p:cNvPicPr>
          <p:nvPr/>
        </p:nvPicPr>
        <p:blipFill rotWithShape="1">
          <a:blip r:embed="rId4">
            <a:extLst>
              <a:ext uri="{28A0092B-C50C-407E-A947-70E740481C1C}">
                <a14:useLocalDpi xmlns:a14="http://schemas.microsoft.com/office/drawing/2010/main" val="0"/>
              </a:ext>
            </a:extLst>
          </a:blip>
          <a:srcRect l="2010" t="4222" r="1269" b="6542"/>
          <a:stretch/>
        </p:blipFill>
        <p:spPr>
          <a:xfrm>
            <a:off x="5833642" y="4095890"/>
            <a:ext cx="5208606" cy="2709932"/>
          </a:xfrm>
          <a:prstGeom prst="rect">
            <a:avLst/>
          </a:prstGeom>
        </p:spPr>
      </p:pic>
      <p:pic>
        <p:nvPicPr>
          <p:cNvPr id="14" name="Picture 13" descr="A graph showing the difference between epochms and epochms&#10;&#10;Description automatically generated">
            <a:extLst>
              <a:ext uri="{FF2B5EF4-FFF2-40B4-BE49-F238E27FC236}">
                <a16:creationId xmlns:a16="http://schemas.microsoft.com/office/drawing/2014/main" id="{B995EEEF-3894-B8B8-189D-1EADAE3D241D}"/>
              </a:ext>
            </a:extLst>
          </p:cNvPr>
          <p:cNvPicPr>
            <a:picLocks noChangeAspect="1"/>
          </p:cNvPicPr>
          <p:nvPr/>
        </p:nvPicPr>
        <p:blipFill rotWithShape="1">
          <a:blip r:embed="rId5">
            <a:extLst>
              <a:ext uri="{28A0092B-C50C-407E-A947-70E740481C1C}">
                <a14:useLocalDpi xmlns:a14="http://schemas.microsoft.com/office/drawing/2010/main" val="0"/>
              </a:ext>
            </a:extLst>
          </a:blip>
          <a:srcRect l="2725" t="5478" r="1861" b="6311"/>
          <a:stretch/>
        </p:blipFill>
        <p:spPr>
          <a:xfrm>
            <a:off x="304800" y="4121474"/>
            <a:ext cx="4420189" cy="2695231"/>
          </a:xfrm>
          <a:prstGeom prst="rect">
            <a:avLst/>
          </a:prstGeom>
        </p:spPr>
      </p:pic>
    </p:spTree>
    <p:extLst>
      <p:ext uri="{BB962C8B-B14F-4D97-AF65-F5344CB8AC3E}">
        <p14:creationId xmlns:p14="http://schemas.microsoft.com/office/powerpoint/2010/main" val="3744416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Accuracy vs number of Epochs pt.2  </a:t>
            </a:r>
          </a:p>
        </p:txBody>
      </p:sp>
      <p:sp>
        <p:nvSpPr>
          <p:cNvPr id="12" name="TextBox 11">
            <a:extLst>
              <a:ext uri="{FF2B5EF4-FFF2-40B4-BE49-F238E27FC236}">
                <a16:creationId xmlns:a16="http://schemas.microsoft.com/office/drawing/2014/main" id="{13063B5C-7CFF-C06F-4B60-52DD9E01FD1D}"/>
              </a:ext>
            </a:extLst>
          </p:cNvPr>
          <p:cNvSpPr txBox="1"/>
          <p:nvPr/>
        </p:nvSpPr>
        <p:spPr>
          <a:xfrm>
            <a:off x="154329" y="655113"/>
            <a:ext cx="1612741" cy="400110"/>
          </a:xfrm>
          <a:prstGeom prst="rect">
            <a:avLst/>
          </a:prstGeom>
          <a:noFill/>
          <a:ln w="38100">
            <a:solidFill>
              <a:schemeClr val="tx1"/>
            </a:solidFill>
          </a:ln>
        </p:spPr>
        <p:txBody>
          <a:bodyPr wrap="square">
            <a:spAutoFit/>
          </a:bodyPr>
          <a:lstStyle/>
          <a:p>
            <a:r>
              <a:rPr lang="en-US" sz="2000" dirty="0"/>
              <a:t>Iteration 4</a:t>
            </a:r>
          </a:p>
        </p:txBody>
      </p:sp>
      <p:sp>
        <p:nvSpPr>
          <p:cNvPr id="3" name="TextBox 2">
            <a:extLst>
              <a:ext uri="{FF2B5EF4-FFF2-40B4-BE49-F238E27FC236}">
                <a16:creationId xmlns:a16="http://schemas.microsoft.com/office/drawing/2014/main" id="{1C70DF1D-FC98-267A-A06F-E2A7131E547E}"/>
              </a:ext>
            </a:extLst>
          </p:cNvPr>
          <p:cNvSpPr txBox="1"/>
          <p:nvPr/>
        </p:nvSpPr>
        <p:spPr>
          <a:xfrm>
            <a:off x="6317838" y="658187"/>
            <a:ext cx="1612741" cy="400110"/>
          </a:xfrm>
          <a:prstGeom prst="rect">
            <a:avLst/>
          </a:prstGeom>
          <a:noFill/>
          <a:ln w="38100">
            <a:solidFill>
              <a:schemeClr val="tx1"/>
            </a:solidFill>
          </a:ln>
        </p:spPr>
        <p:txBody>
          <a:bodyPr wrap="square">
            <a:spAutoFit/>
          </a:bodyPr>
          <a:lstStyle/>
          <a:p>
            <a:r>
              <a:rPr lang="en-US" sz="2000" dirty="0"/>
              <a:t>Iteration 5</a:t>
            </a:r>
          </a:p>
        </p:txBody>
      </p:sp>
      <p:sp>
        <p:nvSpPr>
          <p:cNvPr id="5" name="TextBox 4">
            <a:extLst>
              <a:ext uri="{FF2B5EF4-FFF2-40B4-BE49-F238E27FC236}">
                <a16:creationId xmlns:a16="http://schemas.microsoft.com/office/drawing/2014/main" id="{9FB5CDBD-AE9B-CDA3-237E-C3154B99FCAE}"/>
              </a:ext>
            </a:extLst>
          </p:cNvPr>
          <p:cNvSpPr txBox="1"/>
          <p:nvPr/>
        </p:nvSpPr>
        <p:spPr>
          <a:xfrm>
            <a:off x="131179" y="3658012"/>
            <a:ext cx="1612741" cy="400110"/>
          </a:xfrm>
          <a:prstGeom prst="rect">
            <a:avLst/>
          </a:prstGeom>
          <a:noFill/>
          <a:ln w="38100">
            <a:solidFill>
              <a:schemeClr val="tx1"/>
            </a:solidFill>
          </a:ln>
        </p:spPr>
        <p:txBody>
          <a:bodyPr wrap="square">
            <a:spAutoFit/>
          </a:bodyPr>
          <a:lstStyle/>
          <a:p>
            <a:r>
              <a:rPr lang="en-US" sz="2000" dirty="0"/>
              <a:t>Iteration 6</a:t>
            </a:r>
          </a:p>
        </p:txBody>
      </p:sp>
      <p:sp>
        <p:nvSpPr>
          <p:cNvPr id="6" name="TextBox 5">
            <a:extLst>
              <a:ext uri="{FF2B5EF4-FFF2-40B4-BE49-F238E27FC236}">
                <a16:creationId xmlns:a16="http://schemas.microsoft.com/office/drawing/2014/main" id="{8A8B8A84-70D9-3467-6F59-6723FCF9A0BE}"/>
              </a:ext>
            </a:extLst>
          </p:cNvPr>
          <p:cNvSpPr txBox="1"/>
          <p:nvPr/>
        </p:nvSpPr>
        <p:spPr>
          <a:xfrm>
            <a:off x="1790220" y="712277"/>
            <a:ext cx="1318225" cy="323165"/>
          </a:xfrm>
          <a:prstGeom prst="rect">
            <a:avLst/>
          </a:prstGeom>
          <a:noFill/>
        </p:spPr>
        <p:txBody>
          <a:bodyPr wrap="square">
            <a:spAutoFit/>
          </a:bodyPr>
          <a:lstStyle/>
          <a:p>
            <a:r>
              <a:rPr lang="es-US" sz="1500" dirty="0"/>
              <a:t>T4 GPU</a:t>
            </a:r>
            <a:r>
              <a:rPr lang="en-US" sz="1500" dirty="0"/>
              <a:t> run</a:t>
            </a:r>
          </a:p>
        </p:txBody>
      </p:sp>
      <p:sp>
        <p:nvSpPr>
          <p:cNvPr id="7" name="TextBox 6">
            <a:extLst>
              <a:ext uri="{FF2B5EF4-FFF2-40B4-BE49-F238E27FC236}">
                <a16:creationId xmlns:a16="http://schemas.microsoft.com/office/drawing/2014/main" id="{D60AA8DC-73B0-D213-2A6A-D12C22B8757C}"/>
              </a:ext>
            </a:extLst>
          </p:cNvPr>
          <p:cNvSpPr txBox="1"/>
          <p:nvPr/>
        </p:nvSpPr>
        <p:spPr>
          <a:xfrm>
            <a:off x="7930579" y="732058"/>
            <a:ext cx="1318225" cy="323165"/>
          </a:xfrm>
          <a:prstGeom prst="rect">
            <a:avLst/>
          </a:prstGeom>
          <a:noFill/>
        </p:spPr>
        <p:txBody>
          <a:bodyPr wrap="square">
            <a:spAutoFit/>
          </a:bodyPr>
          <a:lstStyle/>
          <a:p>
            <a:r>
              <a:rPr lang="es-US" sz="1500" dirty="0"/>
              <a:t>T4 GPU</a:t>
            </a:r>
            <a:r>
              <a:rPr lang="en-US" sz="1500" dirty="0"/>
              <a:t> run</a:t>
            </a:r>
          </a:p>
        </p:txBody>
      </p:sp>
      <p:sp>
        <p:nvSpPr>
          <p:cNvPr id="11" name="TextBox 10">
            <a:extLst>
              <a:ext uri="{FF2B5EF4-FFF2-40B4-BE49-F238E27FC236}">
                <a16:creationId xmlns:a16="http://schemas.microsoft.com/office/drawing/2014/main" id="{D7E50917-502E-C48F-06AD-62E3E0444530}"/>
              </a:ext>
            </a:extLst>
          </p:cNvPr>
          <p:cNvSpPr txBox="1"/>
          <p:nvPr/>
        </p:nvSpPr>
        <p:spPr>
          <a:xfrm>
            <a:off x="1767070" y="3746067"/>
            <a:ext cx="1148080" cy="323165"/>
          </a:xfrm>
          <a:prstGeom prst="rect">
            <a:avLst/>
          </a:prstGeom>
          <a:noFill/>
        </p:spPr>
        <p:txBody>
          <a:bodyPr wrap="square">
            <a:spAutoFit/>
          </a:bodyPr>
          <a:lstStyle/>
          <a:p>
            <a:r>
              <a:rPr lang="es-US" sz="1500" dirty="0"/>
              <a:t>C</a:t>
            </a:r>
            <a:r>
              <a:rPr lang="en-US" sz="1500" dirty="0"/>
              <a:t>PU run</a:t>
            </a:r>
          </a:p>
        </p:txBody>
      </p:sp>
      <p:pic>
        <p:nvPicPr>
          <p:cNvPr id="4" name="Picture 3" descr="A graph showing the difference between epochms and epochms&#10;&#10;Description automatically generated">
            <a:extLst>
              <a:ext uri="{FF2B5EF4-FFF2-40B4-BE49-F238E27FC236}">
                <a16:creationId xmlns:a16="http://schemas.microsoft.com/office/drawing/2014/main" id="{DDB516D2-E046-6844-3064-523F88C86598}"/>
              </a:ext>
            </a:extLst>
          </p:cNvPr>
          <p:cNvPicPr>
            <a:picLocks noChangeAspect="1"/>
          </p:cNvPicPr>
          <p:nvPr/>
        </p:nvPicPr>
        <p:blipFill rotWithShape="1">
          <a:blip r:embed="rId2">
            <a:extLst>
              <a:ext uri="{28A0092B-C50C-407E-A947-70E740481C1C}">
                <a14:useLocalDpi xmlns:a14="http://schemas.microsoft.com/office/drawing/2010/main" val="0"/>
              </a:ext>
            </a:extLst>
          </a:blip>
          <a:srcRect l="2344" t="4523" r="1459" b="6594"/>
          <a:stretch/>
        </p:blipFill>
        <p:spPr>
          <a:xfrm>
            <a:off x="6306264" y="1055223"/>
            <a:ext cx="5239824" cy="2730111"/>
          </a:xfrm>
          <a:prstGeom prst="rect">
            <a:avLst/>
          </a:prstGeom>
        </p:spPr>
      </p:pic>
      <p:pic>
        <p:nvPicPr>
          <p:cNvPr id="9" name="Picture 8" descr="A graph showing the difference between epochms and epochms&#10;&#10;Description automatically generated">
            <a:extLst>
              <a:ext uri="{FF2B5EF4-FFF2-40B4-BE49-F238E27FC236}">
                <a16:creationId xmlns:a16="http://schemas.microsoft.com/office/drawing/2014/main" id="{6E4406AC-3E41-5C42-9E68-E16892E857AD}"/>
              </a:ext>
            </a:extLst>
          </p:cNvPr>
          <p:cNvPicPr>
            <a:picLocks noChangeAspect="1"/>
          </p:cNvPicPr>
          <p:nvPr/>
        </p:nvPicPr>
        <p:blipFill rotWithShape="1">
          <a:blip r:embed="rId3">
            <a:extLst>
              <a:ext uri="{28A0092B-C50C-407E-A947-70E740481C1C}">
                <a14:useLocalDpi xmlns:a14="http://schemas.microsoft.com/office/drawing/2010/main" val="0"/>
              </a:ext>
            </a:extLst>
          </a:blip>
          <a:srcRect l="2345" t="4523" r="1588" b="6594"/>
          <a:stretch/>
        </p:blipFill>
        <p:spPr>
          <a:xfrm>
            <a:off x="142755" y="1035443"/>
            <a:ext cx="4959248" cy="2587434"/>
          </a:xfrm>
          <a:prstGeom prst="rect">
            <a:avLst/>
          </a:prstGeom>
        </p:spPr>
      </p:pic>
      <p:pic>
        <p:nvPicPr>
          <p:cNvPr id="10" name="Picture 9" descr="A graph showing the difference between epochms and epochms&#10;&#10;Description automatically generated">
            <a:extLst>
              <a:ext uri="{FF2B5EF4-FFF2-40B4-BE49-F238E27FC236}">
                <a16:creationId xmlns:a16="http://schemas.microsoft.com/office/drawing/2014/main" id="{A0DF8400-67D4-B28E-E53F-F8EBC5236579}"/>
              </a:ext>
            </a:extLst>
          </p:cNvPr>
          <p:cNvPicPr>
            <a:picLocks noChangeAspect="1"/>
          </p:cNvPicPr>
          <p:nvPr/>
        </p:nvPicPr>
        <p:blipFill rotWithShape="1">
          <a:blip r:embed="rId4">
            <a:extLst>
              <a:ext uri="{28A0092B-C50C-407E-A947-70E740481C1C}">
                <a14:useLocalDpi xmlns:a14="http://schemas.microsoft.com/office/drawing/2010/main" val="0"/>
              </a:ext>
            </a:extLst>
          </a:blip>
          <a:srcRect l="2420" t="5269" r="1708" b="6311"/>
          <a:stretch/>
        </p:blipFill>
        <p:spPr>
          <a:xfrm>
            <a:off x="115649" y="4069231"/>
            <a:ext cx="4491075" cy="2731833"/>
          </a:xfrm>
          <a:prstGeom prst="rect">
            <a:avLst/>
          </a:prstGeom>
        </p:spPr>
      </p:pic>
    </p:spTree>
    <p:extLst>
      <p:ext uri="{BB962C8B-B14F-4D97-AF65-F5344CB8AC3E}">
        <p14:creationId xmlns:p14="http://schemas.microsoft.com/office/powerpoint/2010/main" val="3876391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CB8BE-BA9A-BA35-E88D-F46B61B26F03}"/>
              </a:ext>
            </a:extLst>
          </p:cNvPr>
          <p:cNvPicPr>
            <a:picLocks noChangeAspect="1"/>
          </p:cNvPicPr>
          <p:nvPr/>
        </p:nvPicPr>
        <p:blipFill>
          <a:blip r:embed="rId2"/>
          <a:stretch>
            <a:fillRect/>
          </a:stretch>
        </p:blipFill>
        <p:spPr>
          <a:xfrm>
            <a:off x="316375" y="692498"/>
            <a:ext cx="4602865" cy="2736502"/>
          </a:xfrm>
          <a:prstGeom prst="rect">
            <a:avLst/>
          </a:prstGeom>
        </p:spPr>
      </p:pic>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Loss vs number of Epochs pt.1</a:t>
            </a:r>
          </a:p>
        </p:txBody>
      </p:sp>
      <p:sp>
        <p:nvSpPr>
          <p:cNvPr id="3" name="TextBox 2">
            <a:extLst>
              <a:ext uri="{FF2B5EF4-FFF2-40B4-BE49-F238E27FC236}">
                <a16:creationId xmlns:a16="http://schemas.microsoft.com/office/drawing/2014/main" id="{53866DF4-8E1B-8E4E-4CD3-C887F491ABAD}"/>
              </a:ext>
            </a:extLst>
          </p:cNvPr>
          <p:cNvSpPr txBox="1"/>
          <p:nvPr/>
        </p:nvSpPr>
        <p:spPr>
          <a:xfrm>
            <a:off x="5856792" y="692497"/>
            <a:ext cx="1612741" cy="400110"/>
          </a:xfrm>
          <a:prstGeom prst="rect">
            <a:avLst/>
          </a:prstGeom>
          <a:noFill/>
          <a:ln w="38100">
            <a:solidFill>
              <a:schemeClr val="tx1"/>
            </a:solidFill>
          </a:ln>
        </p:spPr>
        <p:txBody>
          <a:bodyPr wrap="square">
            <a:spAutoFit/>
          </a:bodyPr>
          <a:lstStyle/>
          <a:p>
            <a:r>
              <a:rPr lang="en-US" sz="2000" dirty="0"/>
              <a:t>Iteration 1</a:t>
            </a:r>
          </a:p>
        </p:txBody>
      </p:sp>
      <p:sp>
        <p:nvSpPr>
          <p:cNvPr id="5" name="TextBox 4">
            <a:extLst>
              <a:ext uri="{FF2B5EF4-FFF2-40B4-BE49-F238E27FC236}">
                <a16:creationId xmlns:a16="http://schemas.microsoft.com/office/drawing/2014/main" id="{9AD1116F-DD4E-3782-EA0C-A9AF000B0BE5}"/>
              </a:ext>
            </a:extLst>
          </p:cNvPr>
          <p:cNvSpPr txBox="1"/>
          <p:nvPr/>
        </p:nvSpPr>
        <p:spPr>
          <a:xfrm>
            <a:off x="5856792" y="3685754"/>
            <a:ext cx="1612741" cy="400110"/>
          </a:xfrm>
          <a:prstGeom prst="rect">
            <a:avLst/>
          </a:prstGeom>
          <a:noFill/>
          <a:ln w="38100">
            <a:solidFill>
              <a:schemeClr val="tx1"/>
            </a:solidFill>
          </a:ln>
        </p:spPr>
        <p:txBody>
          <a:bodyPr wrap="square">
            <a:spAutoFit/>
          </a:bodyPr>
          <a:lstStyle/>
          <a:p>
            <a:r>
              <a:rPr lang="en-US" sz="2000" dirty="0"/>
              <a:t>Iteration 2</a:t>
            </a:r>
          </a:p>
        </p:txBody>
      </p:sp>
      <p:sp>
        <p:nvSpPr>
          <p:cNvPr id="16" name="TextBox 15">
            <a:extLst>
              <a:ext uri="{FF2B5EF4-FFF2-40B4-BE49-F238E27FC236}">
                <a16:creationId xmlns:a16="http://schemas.microsoft.com/office/drawing/2014/main" id="{E79D079F-28D1-E0EC-AFE0-8951ED26297F}"/>
              </a:ext>
            </a:extLst>
          </p:cNvPr>
          <p:cNvSpPr txBox="1"/>
          <p:nvPr/>
        </p:nvSpPr>
        <p:spPr>
          <a:xfrm>
            <a:off x="316375" y="3483069"/>
            <a:ext cx="1612741" cy="400110"/>
          </a:xfrm>
          <a:prstGeom prst="rect">
            <a:avLst/>
          </a:prstGeom>
          <a:noFill/>
          <a:ln w="38100">
            <a:solidFill>
              <a:schemeClr val="tx1"/>
            </a:solidFill>
          </a:ln>
        </p:spPr>
        <p:txBody>
          <a:bodyPr wrap="square">
            <a:spAutoFit/>
          </a:bodyPr>
          <a:lstStyle/>
          <a:p>
            <a:r>
              <a:rPr lang="en-US" sz="2000" dirty="0"/>
              <a:t>Iteration 3</a:t>
            </a:r>
          </a:p>
        </p:txBody>
      </p:sp>
      <p:sp>
        <p:nvSpPr>
          <p:cNvPr id="6" name="TextBox 5">
            <a:extLst>
              <a:ext uri="{FF2B5EF4-FFF2-40B4-BE49-F238E27FC236}">
                <a16:creationId xmlns:a16="http://schemas.microsoft.com/office/drawing/2014/main" id="{68740CFF-2048-5A46-F6EA-383A456CD661}"/>
              </a:ext>
            </a:extLst>
          </p:cNvPr>
          <p:cNvSpPr txBox="1"/>
          <p:nvPr/>
        </p:nvSpPr>
        <p:spPr>
          <a:xfrm>
            <a:off x="1929116" y="3521541"/>
            <a:ext cx="1318225" cy="323165"/>
          </a:xfrm>
          <a:prstGeom prst="rect">
            <a:avLst/>
          </a:prstGeom>
          <a:noFill/>
        </p:spPr>
        <p:txBody>
          <a:bodyPr wrap="square">
            <a:spAutoFit/>
          </a:bodyPr>
          <a:lstStyle/>
          <a:p>
            <a:r>
              <a:rPr lang="es-US" sz="1500" dirty="0"/>
              <a:t>T4 GPU</a:t>
            </a:r>
            <a:r>
              <a:rPr lang="en-US" sz="1500" dirty="0"/>
              <a:t> run</a:t>
            </a:r>
          </a:p>
        </p:txBody>
      </p:sp>
      <p:sp>
        <p:nvSpPr>
          <p:cNvPr id="9" name="TextBox 8">
            <a:extLst>
              <a:ext uri="{FF2B5EF4-FFF2-40B4-BE49-F238E27FC236}">
                <a16:creationId xmlns:a16="http://schemas.microsoft.com/office/drawing/2014/main" id="{E30E76A7-719F-CEAE-9B19-9F1C898438B9}"/>
              </a:ext>
            </a:extLst>
          </p:cNvPr>
          <p:cNvSpPr txBox="1"/>
          <p:nvPr/>
        </p:nvSpPr>
        <p:spPr>
          <a:xfrm>
            <a:off x="7469533" y="769442"/>
            <a:ext cx="1148080" cy="323165"/>
          </a:xfrm>
          <a:prstGeom prst="rect">
            <a:avLst/>
          </a:prstGeom>
          <a:noFill/>
        </p:spPr>
        <p:txBody>
          <a:bodyPr wrap="square">
            <a:spAutoFit/>
          </a:bodyPr>
          <a:lstStyle/>
          <a:p>
            <a:r>
              <a:rPr lang="es-US" sz="1500" dirty="0"/>
              <a:t>C</a:t>
            </a:r>
            <a:r>
              <a:rPr lang="en-US" sz="1500" dirty="0"/>
              <a:t>PU run</a:t>
            </a:r>
          </a:p>
        </p:txBody>
      </p:sp>
      <p:sp>
        <p:nvSpPr>
          <p:cNvPr id="10" name="TextBox 9">
            <a:extLst>
              <a:ext uri="{FF2B5EF4-FFF2-40B4-BE49-F238E27FC236}">
                <a16:creationId xmlns:a16="http://schemas.microsoft.com/office/drawing/2014/main" id="{D65A6675-3B76-CFC8-875F-3DBCEEDCC90D}"/>
              </a:ext>
            </a:extLst>
          </p:cNvPr>
          <p:cNvSpPr txBox="1"/>
          <p:nvPr/>
        </p:nvSpPr>
        <p:spPr>
          <a:xfrm>
            <a:off x="7469533" y="3767285"/>
            <a:ext cx="1148080" cy="323165"/>
          </a:xfrm>
          <a:prstGeom prst="rect">
            <a:avLst/>
          </a:prstGeom>
          <a:noFill/>
        </p:spPr>
        <p:txBody>
          <a:bodyPr wrap="square">
            <a:spAutoFit/>
          </a:bodyPr>
          <a:lstStyle/>
          <a:p>
            <a:r>
              <a:rPr lang="es-US" sz="1500" dirty="0"/>
              <a:t>C</a:t>
            </a:r>
            <a:r>
              <a:rPr lang="en-US" sz="1500" dirty="0"/>
              <a:t>PU run</a:t>
            </a:r>
          </a:p>
        </p:txBody>
      </p:sp>
      <p:pic>
        <p:nvPicPr>
          <p:cNvPr id="11" name="Picture 10" descr="A graph with a line and a line&#10;&#10;Description automatically generated">
            <a:extLst>
              <a:ext uri="{FF2B5EF4-FFF2-40B4-BE49-F238E27FC236}">
                <a16:creationId xmlns:a16="http://schemas.microsoft.com/office/drawing/2014/main" id="{E2F289FF-C191-0C03-47A8-6935E11359A5}"/>
              </a:ext>
            </a:extLst>
          </p:cNvPr>
          <p:cNvPicPr>
            <a:picLocks noChangeAspect="1"/>
          </p:cNvPicPr>
          <p:nvPr/>
        </p:nvPicPr>
        <p:blipFill rotWithShape="1">
          <a:blip r:embed="rId3">
            <a:extLst>
              <a:ext uri="{28A0092B-C50C-407E-A947-70E740481C1C}">
                <a14:useLocalDpi xmlns:a14="http://schemas.microsoft.com/office/drawing/2010/main" val="0"/>
              </a:ext>
            </a:extLst>
          </a:blip>
          <a:srcRect l="3012" t="4816" r="1400" b="5617"/>
          <a:stretch/>
        </p:blipFill>
        <p:spPr>
          <a:xfrm>
            <a:off x="5856792" y="1105312"/>
            <a:ext cx="4687745" cy="2476949"/>
          </a:xfrm>
          <a:prstGeom prst="rect">
            <a:avLst/>
          </a:prstGeom>
        </p:spPr>
      </p:pic>
      <p:pic>
        <p:nvPicPr>
          <p:cNvPr id="12" name="Picture 11" descr="A graph with a line graph&#10;&#10;Description automatically generated">
            <a:extLst>
              <a:ext uri="{FF2B5EF4-FFF2-40B4-BE49-F238E27FC236}">
                <a16:creationId xmlns:a16="http://schemas.microsoft.com/office/drawing/2014/main" id="{ED5825FB-9263-3A7F-A541-6A311809F888}"/>
              </a:ext>
            </a:extLst>
          </p:cNvPr>
          <p:cNvPicPr>
            <a:picLocks noChangeAspect="1"/>
          </p:cNvPicPr>
          <p:nvPr/>
        </p:nvPicPr>
        <p:blipFill rotWithShape="1">
          <a:blip r:embed="rId4">
            <a:extLst>
              <a:ext uri="{28A0092B-C50C-407E-A947-70E740481C1C}">
                <a14:useLocalDpi xmlns:a14="http://schemas.microsoft.com/office/drawing/2010/main" val="0"/>
              </a:ext>
            </a:extLst>
          </a:blip>
          <a:srcRect l="3011" t="4047" r="1269" b="5848"/>
          <a:stretch/>
        </p:blipFill>
        <p:spPr>
          <a:xfrm>
            <a:off x="5840072" y="4085864"/>
            <a:ext cx="5121153" cy="2718494"/>
          </a:xfrm>
          <a:prstGeom prst="rect">
            <a:avLst/>
          </a:prstGeom>
        </p:spPr>
      </p:pic>
      <p:pic>
        <p:nvPicPr>
          <p:cNvPr id="13" name="Picture 12" descr="A graph with a red line&#10;&#10;Description automatically generated">
            <a:extLst>
              <a:ext uri="{FF2B5EF4-FFF2-40B4-BE49-F238E27FC236}">
                <a16:creationId xmlns:a16="http://schemas.microsoft.com/office/drawing/2014/main" id="{B928C9FA-7603-6676-83EA-A07F32E81D71}"/>
              </a:ext>
            </a:extLst>
          </p:cNvPr>
          <p:cNvPicPr>
            <a:picLocks noChangeAspect="1"/>
          </p:cNvPicPr>
          <p:nvPr/>
        </p:nvPicPr>
        <p:blipFill rotWithShape="1">
          <a:blip r:embed="rId5">
            <a:extLst>
              <a:ext uri="{28A0092B-C50C-407E-A947-70E740481C1C}">
                <a14:useLocalDpi xmlns:a14="http://schemas.microsoft.com/office/drawing/2010/main" val="0"/>
              </a:ext>
            </a:extLst>
          </a:blip>
          <a:srcRect l="3336" t="5348" r="1861" b="6311"/>
          <a:stretch/>
        </p:blipFill>
        <p:spPr>
          <a:xfrm>
            <a:off x="304799" y="3883178"/>
            <a:ext cx="4821121" cy="2963029"/>
          </a:xfrm>
          <a:prstGeom prst="rect">
            <a:avLst/>
          </a:prstGeom>
        </p:spPr>
      </p:pic>
    </p:spTree>
    <p:extLst>
      <p:ext uri="{BB962C8B-B14F-4D97-AF65-F5344CB8AC3E}">
        <p14:creationId xmlns:p14="http://schemas.microsoft.com/office/powerpoint/2010/main" val="3046692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Prerequisites</a:t>
            </a:r>
          </a:p>
        </p:txBody>
      </p:sp>
      <p:pic>
        <p:nvPicPr>
          <p:cNvPr id="5" name="Picture 4">
            <a:extLst>
              <a:ext uri="{FF2B5EF4-FFF2-40B4-BE49-F238E27FC236}">
                <a16:creationId xmlns:a16="http://schemas.microsoft.com/office/drawing/2014/main" id="{2BD48F92-433F-B3CB-F116-E33B72E7FEFF}"/>
              </a:ext>
            </a:extLst>
          </p:cNvPr>
          <p:cNvPicPr>
            <a:picLocks noChangeAspect="1"/>
          </p:cNvPicPr>
          <p:nvPr/>
        </p:nvPicPr>
        <p:blipFill>
          <a:blip r:embed="rId2"/>
          <a:stretch>
            <a:fillRect/>
          </a:stretch>
        </p:blipFill>
        <p:spPr>
          <a:xfrm>
            <a:off x="172729" y="713853"/>
            <a:ext cx="6957276" cy="2698791"/>
          </a:xfrm>
          <a:prstGeom prst="rect">
            <a:avLst/>
          </a:prstGeom>
        </p:spPr>
      </p:pic>
      <p:sp>
        <p:nvSpPr>
          <p:cNvPr id="6" name="TextBox 5">
            <a:extLst>
              <a:ext uri="{FF2B5EF4-FFF2-40B4-BE49-F238E27FC236}">
                <a16:creationId xmlns:a16="http://schemas.microsoft.com/office/drawing/2014/main" id="{EE6C36F0-04D9-218D-6877-1144380CDAB0}"/>
              </a:ext>
            </a:extLst>
          </p:cNvPr>
          <p:cNvSpPr txBox="1"/>
          <p:nvPr/>
        </p:nvSpPr>
        <p:spPr>
          <a:xfrm>
            <a:off x="219029" y="3389494"/>
            <a:ext cx="6651910" cy="2554545"/>
          </a:xfrm>
          <a:prstGeom prst="rect">
            <a:avLst/>
          </a:prstGeom>
          <a:noFill/>
          <a:ln w="57150">
            <a:solidFill>
              <a:srgbClr val="1E1E1E"/>
            </a:solidFill>
          </a:ln>
        </p:spPr>
        <p:txBody>
          <a:bodyPr wrap="square">
            <a:spAutoFit/>
          </a:bodyPr>
          <a:lstStyle/>
          <a:p>
            <a:pPr marL="285750" indent="-285750">
              <a:buFont typeface="Arial" panose="020B0604020202020204" pitchFamily="34" charset="0"/>
              <a:buChar char="•"/>
            </a:pPr>
            <a:r>
              <a:rPr lang="en-US" sz="2000" dirty="0"/>
              <a:t>Make sure </a:t>
            </a:r>
            <a:r>
              <a:rPr lang="en-US" sz="2000" dirty="0" err="1"/>
              <a:t>Tensorflow</a:t>
            </a:r>
            <a:r>
              <a:rPr lang="en-US" sz="2000" dirty="0"/>
              <a:t> is downloaded in your system (to implement the CNN)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Make sure Kaggle is downloaded in your system (to access and download dataset)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Make sure Matplotlib is downloaded in your system (for data visualization) </a:t>
            </a:r>
          </a:p>
        </p:txBody>
      </p:sp>
      <p:pic>
        <p:nvPicPr>
          <p:cNvPr id="4" name="Picture 3">
            <a:extLst>
              <a:ext uri="{FF2B5EF4-FFF2-40B4-BE49-F238E27FC236}">
                <a16:creationId xmlns:a16="http://schemas.microsoft.com/office/drawing/2014/main" id="{4C362E62-B315-E4A7-C559-55B6647CE2C6}"/>
              </a:ext>
            </a:extLst>
          </p:cNvPr>
          <p:cNvPicPr>
            <a:picLocks noChangeAspect="1"/>
          </p:cNvPicPr>
          <p:nvPr/>
        </p:nvPicPr>
        <p:blipFill>
          <a:blip r:embed="rId3"/>
          <a:stretch>
            <a:fillRect/>
          </a:stretch>
        </p:blipFill>
        <p:spPr>
          <a:xfrm>
            <a:off x="8344788" y="1986853"/>
            <a:ext cx="2746903" cy="692497"/>
          </a:xfrm>
          <a:prstGeom prst="rect">
            <a:avLst/>
          </a:prstGeom>
        </p:spPr>
      </p:pic>
      <p:pic>
        <p:nvPicPr>
          <p:cNvPr id="8" name="Picture 7">
            <a:extLst>
              <a:ext uri="{FF2B5EF4-FFF2-40B4-BE49-F238E27FC236}">
                <a16:creationId xmlns:a16="http://schemas.microsoft.com/office/drawing/2014/main" id="{0372A2B9-07FE-DFAB-1C4C-2F9EE2B9E8B8}"/>
              </a:ext>
            </a:extLst>
          </p:cNvPr>
          <p:cNvPicPr>
            <a:picLocks noChangeAspect="1"/>
          </p:cNvPicPr>
          <p:nvPr/>
        </p:nvPicPr>
        <p:blipFill>
          <a:blip r:embed="rId4"/>
          <a:stretch>
            <a:fillRect/>
          </a:stretch>
        </p:blipFill>
        <p:spPr>
          <a:xfrm>
            <a:off x="7640503" y="2760375"/>
            <a:ext cx="4242127" cy="3087945"/>
          </a:xfrm>
          <a:prstGeom prst="rect">
            <a:avLst/>
          </a:prstGeom>
        </p:spPr>
      </p:pic>
      <p:sp>
        <p:nvSpPr>
          <p:cNvPr id="9" name="TextBox 8">
            <a:extLst>
              <a:ext uri="{FF2B5EF4-FFF2-40B4-BE49-F238E27FC236}">
                <a16:creationId xmlns:a16="http://schemas.microsoft.com/office/drawing/2014/main" id="{10417923-EC7D-0061-9932-73D4CA0CA383}"/>
              </a:ext>
            </a:extLst>
          </p:cNvPr>
          <p:cNvSpPr txBox="1"/>
          <p:nvPr/>
        </p:nvSpPr>
        <p:spPr>
          <a:xfrm>
            <a:off x="8431443" y="1340522"/>
            <a:ext cx="2660248" cy="646331"/>
          </a:xfrm>
          <a:prstGeom prst="rect">
            <a:avLst/>
          </a:prstGeom>
          <a:noFill/>
        </p:spPr>
        <p:txBody>
          <a:bodyPr wrap="square" rtlCol="0">
            <a:spAutoFit/>
          </a:bodyPr>
          <a:lstStyle/>
          <a:p>
            <a:r>
              <a:rPr lang="en-US" dirty="0"/>
              <a:t>Make sure runtime is computer’s GPU</a:t>
            </a:r>
          </a:p>
        </p:txBody>
      </p:sp>
      <p:sp>
        <p:nvSpPr>
          <p:cNvPr id="10" name="Rectangle 9">
            <a:extLst>
              <a:ext uri="{FF2B5EF4-FFF2-40B4-BE49-F238E27FC236}">
                <a16:creationId xmlns:a16="http://schemas.microsoft.com/office/drawing/2014/main" id="{41ABA3F5-8AE9-D655-3A28-7248694B328A}"/>
              </a:ext>
            </a:extLst>
          </p:cNvPr>
          <p:cNvSpPr/>
          <p:nvPr/>
        </p:nvSpPr>
        <p:spPr>
          <a:xfrm>
            <a:off x="7442522" y="1238491"/>
            <a:ext cx="4664597" cy="4761411"/>
          </a:xfrm>
          <a:prstGeom prst="rect">
            <a:avLst/>
          </a:prstGeom>
          <a:noFill/>
          <a:ln w="571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DBAC39C-E840-0FCC-91D3-BEF1A954D382}"/>
              </a:ext>
            </a:extLst>
          </p:cNvPr>
          <p:cNvSpPr txBox="1"/>
          <p:nvPr/>
        </p:nvSpPr>
        <p:spPr>
          <a:xfrm>
            <a:off x="7961703" y="5999902"/>
            <a:ext cx="3599726" cy="369332"/>
          </a:xfrm>
          <a:prstGeom prst="rect">
            <a:avLst/>
          </a:prstGeom>
          <a:noFill/>
        </p:spPr>
        <p:txBody>
          <a:bodyPr wrap="square" rtlCol="0">
            <a:spAutoFit/>
          </a:bodyPr>
          <a:lstStyle/>
          <a:p>
            <a:r>
              <a:rPr lang="en-US" dirty="0"/>
              <a:t>If not, it’s going to take forever</a:t>
            </a:r>
          </a:p>
        </p:txBody>
      </p:sp>
      <p:sp>
        <p:nvSpPr>
          <p:cNvPr id="12" name="TextBox 11">
            <a:extLst>
              <a:ext uri="{FF2B5EF4-FFF2-40B4-BE49-F238E27FC236}">
                <a16:creationId xmlns:a16="http://schemas.microsoft.com/office/drawing/2014/main" id="{39A6DF56-970E-BF8B-5C6D-B32C13976008}"/>
              </a:ext>
            </a:extLst>
          </p:cNvPr>
          <p:cNvSpPr txBox="1"/>
          <p:nvPr/>
        </p:nvSpPr>
        <p:spPr>
          <a:xfrm>
            <a:off x="4577342" y="1601583"/>
            <a:ext cx="1518658" cy="646331"/>
          </a:xfrm>
          <a:prstGeom prst="rect">
            <a:avLst/>
          </a:prstGeom>
          <a:noFill/>
        </p:spPr>
        <p:txBody>
          <a:bodyPr wrap="square" rtlCol="0">
            <a:spAutoFit/>
          </a:bodyPr>
          <a:lstStyle/>
          <a:p>
            <a:pPr algn="ctr"/>
            <a:r>
              <a:rPr lang="en-US" dirty="0"/>
              <a:t>Shell commands</a:t>
            </a:r>
          </a:p>
        </p:txBody>
      </p:sp>
    </p:spTree>
    <p:extLst>
      <p:ext uri="{BB962C8B-B14F-4D97-AF65-F5344CB8AC3E}">
        <p14:creationId xmlns:p14="http://schemas.microsoft.com/office/powerpoint/2010/main" val="1398845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Loss vs number of Epochs pt.2</a:t>
            </a:r>
          </a:p>
        </p:txBody>
      </p:sp>
      <p:sp>
        <p:nvSpPr>
          <p:cNvPr id="6" name="TextBox 5">
            <a:extLst>
              <a:ext uri="{FF2B5EF4-FFF2-40B4-BE49-F238E27FC236}">
                <a16:creationId xmlns:a16="http://schemas.microsoft.com/office/drawing/2014/main" id="{55BE8AF8-D09E-ECD1-0F6E-2FE44DA45DD0}"/>
              </a:ext>
            </a:extLst>
          </p:cNvPr>
          <p:cNvSpPr txBox="1"/>
          <p:nvPr/>
        </p:nvSpPr>
        <p:spPr>
          <a:xfrm>
            <a:off x="154329" y="666689"/>
            <a:ext cx="1612741" cy="400110"/>
          </a:xfrm>
          <a:prstGeom prst="rect">
            <a:avLst/>
          </a:prstGeom>
          <a:noFill/>
          <a:ln w="38100">
            <a:solidFill>
              <a:schemeClr val="tx1"/>
            </a:solidFill>
          </a:ln>
        </p:spPr>
        <p:txBody>
          <a:bodyPr wrap="square">
            <a:spAutoFit/>
          </a:bodyPr>
          <a:lstStyle/>
          <a:p>
            <a:r>
              <a:rPr lang="en-US" sz="2000" dirty="0"/>
              <a:t>Iteration 4</a:t>
            </a:r>
          </a:p>
        </p:txBody>
      </p:sp>
      <p:sp>
        <p:nvSpPr>
          <p:cNvPr id="3" name="TextBox 2">
            <a:extLst>
              <a:ext uri="{FF2B5EF4-FFF2-40B4-BE49-F238E27FC236}">
                <a16:creationId xmlns:a16="http://schemas.microsoft.com/office/drawing/2014/main" id="{C1CD74FE-A9B2-4575-1C85-805C7774EBAB}"/>
              </a:ext>
            </a:extLst>
          </p:cNvPr>
          <p:cNvSpPr txBox="1"/>
          <p:nvPr/>
        </p:nvSpPr>
        <p:spPr>
          <a:xfrm>
            <a:off x="6109494" y="666689"/>
            <a:ext cx="1612741" cy="400110"/>
          </a:xfrm>
          <a:prstGeom prst="rect">
            <a:avLst/>
          </a:prstGeom>
          <a:noFill/>
          <a:ln w="38100">
            <a:solidFill>
              <a:schemeClr val="tx1"/>
            </a:solidFill>
          </a:ln>
        </p:spPr>
        <p:txBody>
          <a:bodyPr wrap="square">
            <a:spAutoFit/>
          </a:bodyPr>
          <a:lstStyle/>
          <a:p>
            <a:r>
              <a:rPr lang="en-US" sz="2000" dirty="0"/>
              <a:t>Iteration 5</a:t>
            </a:r>
          </a:p>
        </p:txBody>
      </p:sp>
      <p:sp>
        <p:nvSpPr>
          <p:cNvPr id="8" name="TextBox 7">
            <a:extLst>
              <a:ext uri="{FF2B5EF4-FFF2-40B4-BE49-F238E27FC236}">
                <a16:creationId xmlns:a16="http://schemas.microsoft.com/office/drawing/2014/main" id="{E76AD04A-4ABF-E649-2FDC-4DB8B52A78A8}"/>
              </a:ext>
            </a:extLst>
          </p:cNvPr>
          <p:cNvSpPr txBox="1"/>
          <p:nvPr/>
        </p:nvSpPr>
        <p:spPr>
          <a:xfrm>
            <a:off x="142754" y="3770633"/>
            <a:ext cx="1612741" cy="400110"/>
          </a:xfrm>
          <a:prstGeom prst="rect">
            <a:avLst/>
          </a:prstGeom>
          <a:noFill/>
          <a:ln w="38100">
            <a:solidFill>
              <a:schemeClr val="tx1"/>
            </a:solidFill>
          </a:ln>
        </p:spPr>
        <p:txBody>
          <a:bodyPr wrap="square">
            <a:spAutoFit/>
          </a:bodyPr>
          <a:lstStyle/>
          <a:p>
            <a:r>
              <a:rPr lang="en-US" sz="2000" dirty="0"/>
              <a:t>Iteration 6</a:t>
            </a:r>
          </a:p>
        </p:txBody>
      </p:sp>
      <p:sp>
        <p:nvSpPr>
          <p:cNvPr id="9" name="TextBox 8">
            <a:extLst>
              <a:ext uri="{FF2B5EF4-FFF2-40B4-BE49-F238E27FC236}">
                <a16:creationId xmlns:a16="http://schemas.microsoft.com/office/drawing/2014/main" id="{974E5AD5-6CC2-B448-B3A5-531CA9B38B72}"/>
              </a:ext>
            </a:extLst>
          </p:cNvPr>
          <p:cNvSpPr txBox="1"/>
          <p:nvPr/>
        </p:nvSpPr>
        <p:spPr>
          <a:xfrm>
            <a:off x="7722235" y="743634"/>
            <a:ext cx="1318225" cy="323165"/>
          </a:xfrm>
          <a:prstGeom prst="rect">
            <a:avLst/>
          </a:prstGeom>
          <a:noFill/>
        </p:spPr>
        <p:txBody>
          <a:bodyPr wrap="square">
            <a:spAutoFit/>
          </a:bodyPr>
          <a:lstStyle/>
          <a:p>
            <a:r>
              <a:rPr lang="es-US" sz="1500" dirty="0"/>
              <a:t>T4 GPU</a:t>
            </a:r>
            <a:r>
              <a:rPr lang="en-US" sz="1500" dirty="0"/>
              <a:t> run</a:t>
            </a:r>
          </a:p>
        </p:txBody>
      </p:sp>
      <p:sp>
        <p:nvSpPr>
          <p:cNvPr id="10" name="TextBox 9">
            <a:extLst>
              <a:ext uri="{FF2B5EF4-FFF2-40B4-BE49-F238E27FC236}">
                <a16:creationId xmlns:a16="http://schemas.microsoft.com/office/drawing/2014/main" id="{D02E4EFE-699D-3CD6-D753-85509FFC8B69}"/>
              </a:ext>
            </a:extLst>
          </p:cNvPr>
          <p:cNvSpPr txBox="1"/>
          <p:nvPr/>
        </p:nvSpPr>
        <p:spPr>
          <a:xfrm>
            <a:off x="1778645" y="736406"/>
            <a:ext cx="1318225" cy="323165"/>
          </a:xfrm>
          <a:prstGeom prst="rect">
            <a:avLst/>
          </a:prstGeom>
          <a:noFill/>
        </p:spPr>
        <p:txBody>
          <a:bodyPr wrap="square">
            <a:spAutoFit/>
          </a:bodyPr>
          <a:lstStyle/>
          <a:p>
            <a:r>
              <a:rPr lang="es-US" sz="1500" dirty="0"/>
              <a:t>T4 GPU</a:t>
            </a:r>
            <a:r>
              <a:rPr lang="en-US" sz="1500" dirty="0"/>
              <a:t> run</a:t>
            </a:r>
          </a:p>
        </p:txBody>
      </p:sp>
      <p:sp>
        <p:nvSpPr>
          <p:cNvPr id="12" name="TextBox 11">
            <a:extLst>
              <a:ext uri="{FF2B5EF4-FFF2-40B4-BE49-F238E27FC236}">
                <a16:creationId xmlns:a16="http://schemas.microsoft.com/office/drawing/2014/main" id="{97B462DE-E4AB-053D-6D4F-B15E385D7E36}"/>
              </a:ext>
            </a:extLst>
          </p:cNvPr>
          <p:cNvSpPr txBox="1"/>
          <p:nvPr/>
        </p:nvSpPr>
        <p:spPr>
          <a:xfrm>
            <a:off x="1755495" y="3847578"/>
            <a:ext cx="1148080" cy="323165"/>
          </a:xfrm>
          <a:prstGeom prst="rect">
            <a:avLst/>
          </a:prstGeom>
          <a:noFill/>
        </p:spPr>
        <p:txBody>
          <a:bodyPr wrap="square">
            <a:spAutoFit/>
          </a:bodyPr>
          <a:lstStyle/>
          <a:p>
            <a:r>
              <a:rPr lang="es-US" sz="1500" dirty="0"/>
              <a:t>C</a:t>
            </a:r>
            <a:r>
              <a:rPr lang="en-US" sz="1500" dirty="0"/>
              <a:t>PU run</a:t>
            </a:r>
          </a:p>
        </p:txBody>
      </p:sp>
      <p:pic>
        <p:nvPicPr>
          <p:cNvPr id="5" name="Picture 4" descr="A graph with a line graph&#10;&#10;Description automatically generated">
            <a:extLst>
              <a:ext uri="{FF2B5EF4-FFF2-40B4-BE49-F238E27FC236}">
                <a16:creationId xmlns:a16="http://schemas.microsoft.com/office/drawing/2014/main" id="{55099031-99F1-1115-3C16-745AE17A77DF}"/>
              </a:ext>
            </a:extLst>
          </p:cNvPr>
          <p:cNvPicPr>
            <a:picLocks noChangeAspect="1"/>
          </p:cNvPicPr>
          <p:nvPr/>
        </p:nvPicPr>
        <p:blipFill rotWithShape="1">
          <a:blip r:embed="rId2">
            <a:extLst>
              <a:ext uri="{28A0092B-C50C-407E-A947-70E740481C1C}">
                <a14:useLocalDpi xmlns:a14="http://schemas.microsoft.com/office/drawing/2010/main" val="0"/>
              </a:ext>
            </a:extLst>
          </a:blip>
          <a:srcRect l="2670" t="3930" r="1677" b="6326"/>
          <a:stretch/>
        </p:blipFill>
        <p:spPr>
          <a:xfrm>
            <a:off x="142297" y="1059571"/>
            <a:ext cx="5024188" cy="2658187"/>
          </a:xfrm>
          <a:prstGeom prst="rect">
            <a:avLst/>
          </a:prstGeom>
        </p:spPr>
      </p:pic>
      <p:pic>
        <p:nvPicPr>
          <p:cNvPr id="11" name="Picture 10" descr="A graph with a line graph&#10;&#10;Description automatically generated">
            <a:extLst>
              <a:ext uri="{FF2B5EF4-FFF2-40B4-BE49-F238E27FC236}">
                <a16:creationId xmlns:a16="http://schemas.microsoft.com/office/drawing/2014/main" id="{A72D5EE7-82BF-1D8E-7F90-15D2171C13BB}"/>
              </a:ext>
            </a:extLst>
          </p:cNvPr>
          <p:cNvPicPr>
            <a:picLocks noChangeAspect="1"/>
          </p:cNvPicPr>
          <p:nvPr/>
        </p:nvPicPr>
        <p:blipFill rotWithShape="1">
          <a:blip r:embed="rId3">
            <a:extLst>
              <a:ext uri="{28A0092B-C50C-407E-A947-70E740481C1C}">
                <a14:useLocalDpi xmlns:a14="http://schemas.microsoft.com/office/drawing/2010/main" val="0"/>
              </a:ext>
            </a:extLst>
          </a:blip>
          <a:srcRect l="2603" t="4075" r="1337" b="6422"/>
          <a:stretch/>
        </p:blipFill>
        <p:spPr>
          <a:xfrm>
            <a:off x="6096000" y="1066799"/>
            <a:ext cx="5059129" cy="2658187"/>
          </a:xfrm>
          <a:prstGeom prst="rect">
            <a:avLst/>
          </a:prstGeom>
        </p:spPr>
      </p:pic>
      <p:pic>
        <p:nvPicPr>
          <p:cNvPr id="7" name="Picture 6" descr="A graph with a red line and blue line&#10;&#10;Description automatically generated">
            <a:extLst>
              <a:ext uri="{FF2B5EF4-FFF2-40B4-BE49-F238E27FC236}">
                <a16:creationId xmlns:a16="http://schemas.microsoft.com/office/drawing/2014/main" id="{AC75E8AE-23D8-C1B1-2D02-2508A401F84D}"/>
              </a:ext>
            </a:extLst>
          </p:cNvPr>
          <p:cNvPicPr>
            <a:picLocks noChangeAspect="1"/>
          </p:cNvPicPr>
          <p:nvPr/>
        </p:nvPicPr>
        <p:blipFill rotWithShape="1">
          <a:blip r:embed="rId4">
            <a:extLst>
              <a:ext uri="{28A0092B-C50C-407E-A947-70E740481C1C}">
                <a14:useLocalDpi xmlns:a14="http://schemas.microsoft.com/office/drawing/2010/main" val="0"/>
              </a:ext>
            </a:extLst>
          </a:blip>
          <a:srcRect l="3184" t="5501" r="1860" b="6079"/>
          <a:stretch/>
        </p:blipFill>
        <p:spPr>
          <a:xfrm>
            <a:off x="130721" y="4170743"/>
            <a:ext cx="4328251" cy="2658186"/>
          </a:xfrm>
          <a:prstGeom prst="rect">
            <a:avLst/>
          </a:prstGeom>
        </p:spPr>
      </p:pic>
    </p:spTree>
    <p:extLst>
      <p:ext uri="{BB962C8B-B14F-4D97-AF65-F5344CB8AC3E}">
        <p14:creationId xmlns:p14="http://schemas.microsoft.com/office/powerpoint/2010/main" val="1877640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Evaluate model’s performance pt.1</a:t>
            </a:r>
          </a:p>
        </p:txBody>
      </p:sp>
      <p:pic>
        <p:nvPicPr>
          <p:cNvPr id="5" name="Picture 4">
            <a:extLst>
              <a:ext uri="{FF2B5EF4-FFF2-40B4-BE49-F238E27FC236}">
                <a16:creationId xmlns:a16="http://schemas.microsoft.com/office/drawing/2014/main" id="{4D319892-9822-9FDF-FFF6-5B6F1D024D5F}"/>
              </a:ext>
            </a:extLst>
          </p:cNvPr>
          <p:cNvPicPr>
            <a:picLocks noChangeAspect="1"/>
          </p:cNvPicPr>
          <p:nvPr/>
        </p:nvPicPr>
        <p:blipFill rotWithShape="1">
          <a:blip r:embed="rId2"/>
          <a:srcRect b="21626"/>
          <a:stretch/>
        </p:blipFill>
        <p:spPr>
          <a:xfrm>
            <a:off x="137111" y="798655"/>
            <a:ext cx="7363284" cy="2105768"/>
          </a:xfrm>
          <a:prstGeom prst="rect">
            <a:avLst/>
          </a:prstGeom>
        </p:spPr>
      </p:pic>
      <p:sp>
        <p:nvSpPr>
          <p:cNvPr id="6" name="TextBox 5">
            <a:extLst>
              <a:ext uri="{FF2B5EF4-FFF2-40B4-BE49-F238E27FC236}">
                <a16:creationId xmlns:a16="http://schemas.microsoft.com/office/drawing/2014/main" id="{03074BCE-3F06-5E9B-71F6-4FAC091CEB1B}"/>
              </a:ext>
            </a:extLst>
          </p:cNvPr>
          <p:cNvSpPr txBox="1"/>
          <p:nvPr/>
        </p:nvSpPr>
        <p:spPr>
          <a:xfrm>
            <a:off x="155399" y="3008203"/>
            <a:ext cx="1612741" cy="400110"/>
          </a:xfrm>
          <a:prstGeom prst="rect">
            <a:avLst/>
          </a:prstGeom>
          <a:noFill/>
          <a:ln w="38100">
            <a:solidFill>
              <a:srgbClr val="383838"/>
            </a:solidFill>
          </a:ln>
        </p:spPr>
        <p:txBody>
          <a:bodyPr wrap="square">
            <a:spAutoFit/>
          </a:bodyPr>
          <a:lstStyle/>
          <a:p>
            <a:r>
              <a:rPr lang="en-US" sz="2000" dirty="0"/>
              <a:t>Iteration 1</a:t>
            </a:r>
          </a:p>
        </p:txBody>
      </p:sp>
      <p:sp>
        <p:nvSpPr>
          <p:cNvPr id="7" name="TextBox 6">
            <a:extLst>
              <a:ext uri="{FF2B5EF4-FFF2-40B4-BE49-F238E27FC236}">
                <a16:creationId xmlns:a16="http://schemas.microsoft.com/office/drawing/2014/main" id="{76122E08-BD98-2FC2-E929-6DC10EAA3B81}"/>
              </a:ext>
            </a:extLst>
          </p:cNvPr>
          <p:cNvSpPr txBox="1"/>
          <p:nvPr/>
        </p:nvSpPr>
        <p:spPr>
          <a:xfrm>
            <a:off x="155399" y="4084970"/>
            <a:ext cx="1612741" cy="400110"/>
          </a:xfrm>
          <a:prstGeom prst="rect">
            <a:avLst/>
          </a:prstGeom>
          <a:noFill/>
          <a:ln w="38100">
            <a:solidFill>
              <a:srgbClr val="383838"/>
            </a:solidFill>
          </a:ln>
        </p:spPr>
        <p:txBody>
          <a:bodyPr wrap="square">
            <a:spAutoFit/>
          </a:bodyPr>
          <a:lstStyle/>
          <a:p>
            <a:r>
              <a:rPr lang="en-US" sz="2000" dirty="0"/>
              <a:t>Iteration 2</a:t>
            </a:r>
          </a:p>
        </p:txBody>
      </p:sp>
      <p:sp>
        <p:nvSpPr>
          <p:cNvPr id="11" name="TextBox 10">
            <a:extLst>
              <a:ext uri="{FF2B5EF4-FFF2-40B4-BE49-F238E27FC236}">
                <a16:creationId xmlns:a16="http://schemas.microsoft.com/office/drawing/2014/main" id="{6329A9F9-E16C-6007-11C9-3B2EFFD6B7F4}"/>
              </a:ext>
            </a:extLst>
          </p:cNvPr>
          <p:cNvSpPr txBox="1"/>
          <p:nvPr/>
        </p:nvSpPr>
        <p:spPr>
          <a:xfrm>
            <a:off x="137111" y="5186882"/>
            <a:ext cx="1612741" cy="400110"/>
          </a:xfrm>
          <a:prstGeom prst="rect">
            <a:avLst/>
          </a:prstGeom>
          <a:noFill/>
          <a:ln w="38100">
            <a:solidFill>
              <a:srgbClr val="383838"/>
            </a:solidFill>
          </a:ln>
        </p:spPr>
        <p:txBody>
          <a:bodyPr wrap="square">
            <a:spAutoFit/>
          </a:bodyPr>
          <a:lstStyle/>
          <a:p>
            <a:r>
              <a:rPr lang="en-US" sz="2000" dirty="0"/>
              <a:t>Iteration 3</a:t>
            </a:r>
          </a:p>
        </p:txBody>
      </p:sp>
      <p:sp>
        <p:nvSpPr>
          <p:cNvPr id="3" name="TextBox 2">
            <a:extLst>
              <a:ext uri="{FF2B5EF4-FFF2-40B4-BE49-F238E27FC236}">
                <a16:creationId xmlns:a16="http://schemas.microsoft.com/office/drawing/2014/main" id="{968F4B99-F3AF-549E-A2F4-5E2CD7705FF0}"/>
              </a:ext>
            </a:extLst>
          </p:cNvPr>
          <p:cNvSpPr txBox="1"/>
          <p:nvPr/>
        </p:nvSpPr>
        <p:spPr>
          <a:xfrm>
            <a:off x="1768140" y="5271455"/>
            <a:ext cx="1318225" cy="323165"/>
          </a:xfrm>
          <a:prstGeom prst="rect">
            <a:avLst/>
          </a:prstGeom>
          <a:noFill/>
        </p:spPr>
        <p:txBody>
          <a:bodyPr wrap="square">
            <a:spAutoFit/>
          </a:bodyPr>
          <a:lstStyle/>
          <a:p>
            <a:r>
              <a:rPr lang="es-US" sz="1500" dirty="0"/>
              <a:t>T4 GPU</a:t>
            </a:r>
            <a:r>
              <a:rPr lang="en-US" sz="1500" dirty="0"/>
              <a:t> run</a:t>
            </a:r>
          </a:p>
        </p:txBody>
      </p:sp>
      <p:sp>
        <p:nvSpPr>
          <p:cNvPr id="10" name="TextBox 9">
            <a:extLst>
              <a:ext uri="{FF2B5EF4-FFF2-40B4-BE49-F238E27FC236}">
                <a16:creationId xmlns:a16="http://schemas.microsoft.com/office/drawing/2014/main" id="{676B40E1-57AB-8E2A-39E4-3663D9AA3C81}"/>
              </a:ext>
            </a:extLst>
          </p:cNvPr>
          <p:cNvSpPr txBox="1"/>
          <p:nvPr/>
        </p:nvSpPr>
        <p:spPr>
          <a:xfrm>
            <a:off x="1768140" y="3088523"/>
            <a:ext cx="1148080" cy="323165"/>
          </a:xfrm>
          <a:prstGeom prst="rect">
            <a:avLst/>
          </a:prstGeom>
          <a:noFill/>
        </p:spPr>
        <p:txBody>
          <a:bodyPr wrap="square">
            <a:spAutoFit/>
          </a:bodyPr>
          <a:lstStyle/>
          <a:p>
            <a:r>
              <a:rPr lang="es-US" sz="1500" dirty="0"/>
              <a:t>C</a:t>
            </a:r>
            <a:r>
              <a:rPr lang="en-US" sz="1500" dirty="0"/>
              <a:t>PU run</a:t>
            </a:r>
          </a:p>
        </p:txBody>
      </p:sp>
      <p:sp>
        <p:nvSpPr>
          <p:cNvPr id="12" name="TextBox 11">
            <a:extLst>
              <a:ext uri="{FF2B5EF4-FFF2-40B4-BE49-F238E27FC236}">
                <a16:creationId xmlns:a16="http://schemas.microsoft.com/office/drawing/2014/main" id="{A029FC62-4DBB-D772-E494-3D2F6537EC7B}"/>
              </a:ext>
            </a:extLst>
          </p:cNvPr>
          <p:cNvSpPr txBox="1"/>
          <p:nvPr/>
        </p:nvSpPr>
        <p:spPr>
          <a:xfrm>
            <a:off x="1768140" y="4161915"/>
            <a:ext cx="1148080" cy="323165"/>
          </a:xfrm>
          <a:prstGeom prst="rect">
            <a:avLst/>
          </a:prstGeom>
          <a:noFill/>
        </p:spPr>
        <p:txBody>
          <a:bodyPr wrap="square">
            <a:spAutoFit/>
          </a:bodyPr>
          <a:lstStyle/>
          <a:p>
            <a:r>
              <a:rPr lang="es-US" sz="1500" dirty="0"/>
              <a:t>C</a:t>
            </a:r>
            <a:r>
              <a:rPr lang="en-US" sz="1500" dirty="0"/>
              <a:t>PU run</a:t>
            </a:r>
          </a:p>
        </p:txBody>
      </p:sp>
      <p:pic>
        <p:nvPicPr>
          <p:cNvPr id="9" name="Picture 8">
            <a:extLst>
              <a:ext uri="{FF2B5EF4-FFF2-40B4-BE49-F238E27FC236}">
                <a16:creationId xmlns:a16="http://schemas.microsoft.com/office/drawing/2014/main" id="{36D95530-0722-0947-6249-64DDF3A65EA6}"/>
              </a:ext>
            </a:extLst>
          </p:cNvPr>
          <p:cNvPicPr>
            <a:picLocks noChangeAspect="1"/>
          </p:cNvPicPr>
          <p:nvPr/>
        </p:nvPicPr>
        <p:blipFill>
          <a:blip r:embed="rId3"/>
          <a:stretch>
            <a:fillRect/>
          </a:stretch>
        </p:blipFill>
        <p:spPr>
          <a:xfrm>
            <a:off x="131633" y="3432822"/>
            <a:ext cx="9113968" cy="516912"/>
          </a:xfrm>
          <a:prstGeom prst="rect">
            <a:avLst/>
          </a:prstGeom>
        </p:spPr>
      </p:pic>
      <p:pic>
        <p:nvPicPr>
          <p:cNvPr id="13" name="Picture 12">
            <a:extLst>
              <a:ext uri="{FF2B5EF4-FFF2-40B4-BE49-F238E27FC236}">
                <a16:creationId xmlns:a16="http://schemas.microsoft.com/office/drawing/2014/main" id="{B639807D-C1AE-E1EA-8C5D-2976621385B9}"/>
              </a:ext>
            </a:extLst>
          </p:cNvPr>
          <p:cNvPicPr>
            <a:picLocks noChangeAspect="1"/>
          </p:cNvPicPr>
          <p:nvPr/>
        </p:nvPicPr>
        <p:blipFill>
          <a:blip r:embed="rId4"/>
          <a:stretch>
            <a:fillRect/>
          </a:stretch>
        </p:blipFill>
        <p:spPr>
          <a:xfrm>
            <a:off x="143824" y="4485080"/>
            <a:ext cx="9113968" cy="522197"/>
          </a:xfrm>
          <a:prstGeom prst="rect">
            <a:avLst/>
          </a:prstGeom>
        </p:spPr>
      </p:pic>
      <p:pic>
        <p:nvPicPr>
          <p:cNvPr id="14" name="Picture 13">
            <a:extLst>
              <a:ext uri="{FF2B5EF4-FFF2-40B4-BE49-F238E27FC236}">
                <a16:creationId xmlns:a16="http://schemas.microsoft.com/office/drawing/2014/main" id="{16F8F763-795D-D56C-F828-12AF00EFB69A}"/>
              </a:ext>
            </a:extLst>
          </p:cNvPr>
          <p:cNvPicPr>
            <a:picLocks noChangeAspect="1"/>
          </p:cNvPicPr>
          <p:nvPr/>
        </p:nvPicPr>
        <p:blipFill>
          <a:blip r:embed="rId5"/>
          <a:stretch>
            <a:fillRect/>
          </a:stretch>
        </p:blipFill>
        <p:spPr>
          <a:xfrm>
            <a:off x="143824" y="5596112"/>
            <a:ext cx="9101777" cy="482985"/>
          </a:xfrm>
          <a:prstGeom prst="rect">
            <a:avLst/>
          </a:prstGeom>
        </p:spPr>
      </p:pic>
    </p:spTree>
    <p:extLst>
      <p:ext uri="{BB962C8B-B14F-4D97-AF65-F5344CB8AC3E}">
        <p14:creationId xmlns:p14="http://schemas.microsoft.com/office/powerpoint/2010/main" val="1366409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Evaluate model’s performance pt.2</a:t>
            </a:r>
          </a:p>
        </p:txBody>
      </p:sp>
      <p:sp>
        <p:nvSpPr>
          <p:cNvPr id="11" name="TextBox 10">
            <a:extLst>
              <a:ext uri="{FF2B5EF4-FFF2-40B4-BE49-F238E27FC236}">
                <a16:creationId xmlns:a16="http://schemas.microsoft.com/office/drawing/2014/main" id="{6329A9F9-E16C-6007-11C9-3B2EFFD6B7F4}"/>
              </a:ext>
            </a:extLst>
          </p:cNvPr>
          <p:cNvSpPr txBox="1"/>
          <p:nvPr/>
        </p:nvSpPr>
        <p:spPr>
          <a:xfrm>
            <a:off x="118823" y="838002"/>
            <a:ext cx="1612741" cy="400110"/>
          </a:xfrm>
          <a:prstGeom prst="rect">
            <a:avLst/>
          </a:prstGeom>
          <a:noFill/>
          <a:ln w="38100">
            <a:solidFill>
              <a:srgbClr val="383838"/>
            </a:solidFill>
          </a:ln>
        </p:spPr>
        <p:txBody>
          <a:bodyPr wrap="square">
            <a:spAutoFit/>
          </a:bodyPr>
          <a:lstStyle/>
          <a:p>
            <a:r>
              <a:rPr lang="en-US" sz="2000" dirty="0"/>
              <a:t>Iteration 4</a:t>
            </a:r>
          </a:p>
        </p:txBody>
      </p:sp>
      <p:sp>
        <p:nvSpPr>
          <p:cNvPr id="3" name="TextBox 2">
            <a:extLst>
              <a:ext uri="{FF2B5EF4-FFF2-40B4-BE49-F238E27FC236}">
                <a16:creationId xmlns:a16="http://schemas.microsoft.com/office/drawing/2014/main" id="{A12F3D52-533D-5B2D-4817-B3667F1FBC33}"/>
              </a:ext>
            </a:extLst>
          </p:cNvPr>
          <p:cNvSpPr txBox="1"/>
          <p:nvPr/>
        </p:nvSpPr>
        <p:spPr>
          <a:xfrm>
            <a:off x="107248" y="1936258"/>
            <a:ext cx="1612741" cy="400110"/>
          </a:xfrm>
          <a:prstGeom prst="rect">
            <a:avLst/>
          </a:prstGeom>
          <a:noFill/>
          <a:ln w="38100">
            <a:solidFill>
              <a:srgbClr val="383838"/>
            </a:solidFill>
          </a:ln>
        </p:spPr>
        <p:txBody>
          <a:bodyPr wrap="square">
            <a:spAutoFit/>
          </a:bodyPr>
          <a:lstStyle/>
          <a:p>
            <a:r>
              <a:rPr lang="en-US" sz="2000" dirty="0"/>
              <a:t>Iteration 5</a:t>
            </a:r>
          </a:p>
        </p:txBody>
      </p:sp>
      <p:sp>
        <p:nvSpPr>
          <p:cNvPr id="7" name="TextBox 6">
            <a:extLst>
              <a:ext uri="{FF2B5EF4-FFF2-40B4-BE49-F238E27FC236}">
                <a16:creationId xmlns:a16="http://schemas.microsoft.com/office/drawing/2014/main" id="{E5F0CB75-2A18-ED09-4863-884C13D4A139}"/>
              </a:ext>
            </a:extLst>
          </p:cNvPr>
          <p:cNvSpPr txBox="1"/>
          <p:nvPr/>
        </p:nvSpPr>
        <p:spPr>
          <a:xfrm>
            <a:off x="107247" y="2965662"/>
            <a:ext cx="1612741" cy="400110"/>
          </a:xfrm>
          <a:prstGeom prst="rect">
            <a:avLst/>
          </a:prstGeom>
          <a:noFill/>
          <a:ln w="38100">
            <a:solidFill>
              <a:srgbClr val="383838"/>
            </a:solidFill>
          </a:ln>
        </p:spPr>
        <p:txBody>
          <a:bodyPr wrap="square">
            <a:spAutoFit/>
          </a:bodyPr>
          <a:lstStyle/>
          <a:p>
            <a:r>
              <a:rPr lang="en-US" sz="2000" dirty="0"/>
              <a:t>Iteration 6</a:t>
            </a:r>
          </a:p>
        </p:txBody>
      </p:sp>
      <p:sp>
        <p:nvSpPr>
          <p:cNvPr id="8" name="TextBox 7">
            <a:extLst>
              <a:ext uri="{FF2B5EF4-FFF2-40B4-BE49-F238E27FC236}">
                <a16:creationId xmlns:a16="http://schemas.microsoft.com/office/drawing/2014/main" id="{78D61F66-A183-0499-C319-D7241CE0AD1E}"/>
              </a:ext>
            </a:extLst>
          </p:cNvPr>
          <p:cNvSpPr txBox="1"/>
          <p:nvPr/>
        </p:nvSpPr>
        <p:spPr>
          <a:xfrm>
            <a:off x="1743139" y="914947"/>
            <a:ext cx="1318225" cy="323165"/>
          </a:xfrm>
          <a:prstGeom prst="rect">
            <a:avLst/>
          </a:prstGeom>
          <a:noFill/>
        </p:spPr>
        <p:txBody>
          <a:bodyPr wrap="square">
            <a:spAutoFit/>
          </a:bodyPr>
          <a:lstStyle/>
          <a:p>
            <a:r>
              <a:rPr lang="es-US" sz="1500" dirty="0"/>
              <a:t>T4 GPU</a:t>
            </a:r>
            <a:r>
              <a:rPr lang="en-US" sz="1500" dirty="0"/>
              <a:t> run</a:t>
            </a:r>
          </a:p>
        </p:txBody>
      </p:sp>
      <p:sp>
        <p:nvSpPr>
          <p:cNvPr id="9" name="TextBox 8">
            <a:extLst>
              <a:ext uri="{FF2B5EF4-FFF2-40B4-BE49-F238E27FC236}">
                <a16:creationId xmlns:a16="http://schemas.microsoft.com/office/drawing/2014/main" id="{8AD2E08C-DEBC-233B-7DFE-A2672614940C}"/>
              </a:ext>
            </a:extLst>
          </p:cNvPr>
          <p:cNvSpPr txBox="1"/>
          <p:nvPr/>
        </p:nvSpPr>
        <p:spPr>
          <a:xfrm>
            <a:off x="1743138" y="1985959"/>
            <a:ext cx="1318225" cy="323165"/>
          </a:xfrm>
          <a:prstGeom prst="rect">
            <a:avLst/>
          </a:prstGeom>
          <a:noFill/>
        </p:spPr>
        <p:txBody>
          <a:bodyPr wrap="square">
            <a:spAutoFit/>
          </a:bodyPr>
          <a:lstStyle/>
          <a:p>
            <a:r>
              <a:rPr lang="es-US" sz="1500" dirty="0"/>
              <a:t>T4 GPU</a:t>
            </a:r>
            <a:r>
              <a:rPr lang="en-US" sz="1500" dirty="0"/>
              <a:t> run</a:t>
            </a:r>
          </a:p>
        </p:txBody>
      </p:sp>
      <p:sp>
        <p:nvSpPr>
          <p:cNvPr id="12" name="TextBox 11">
            <a:extLst>
              <a:ext uri="{FF2B5EF4-FFF2-40B4-BE49-F238E27FC236}">
                <a16:creationId xmlns:a16="http://schemas.microsoft.com/office/drawing/2014/main" id="{295605C7-5E06-A0AC-5773-2545E5974C5F}"/>
              </a:ext>
            </a:extLst>
          </p:cNvPr>
          <p:cNvSpPr txBox="1"/>
          <p:nvPr/>
        </p:nvSpPr>
        <p:spPr>
          <a:xfrm>
            <a:off x="1719988" y="3042607"/>
            <a:ext cx="1148080" cy="323165"/>
          </a:xfrm>
          <a:prstGeom prst="rect">
            <a:avLst/>
          </a:prstGeom>
          <a:noFill/>
        </p:spPr>
        <p:txBody>
          <a:bodyPr wrap="square">
            <a:spAutoFit/>
          </a:bodyPr>
          <a:lstStyle/>
          <a:p>
            <a:r>
              <a:rPr lang="es-US" sz="1500" dirty="0"/>
              <a:t>C</a:t>
            </a:r>
            <a:r>
              <a:rPr lang="en-US" sz="1500" dirty="0"/>
              <a:t>PU run</a:t>
            </a:r>
          </a:p>
        </p:txBody>
      </p:sp>
      <p:pic>
        <p:nvPicPr>
          <p:cNvPr id="5" name="Picture 4">
            <a:extLst>
              <a:ext uri="{FF2B5EF4-FFF2-40B4-BE49-F238E27FC236}">
                <a16:creationId xmlns:a16="http://schemas.microsoft.com/office/drawing/2014/main" id="{6971ABAE-F969-2CF9-98EA-920B3C3D76E1}"/>
              </a:ext>
            </a:extLst>
          </p:cNvPr>
          <p:cNvPicPr>
            <a:picLocks noChangeAspect="1"/>
          </p:cNvPicPr>
          <p:nvPr/>
        </p:nvPicPr>
        <p:blipFill>
          <a:blip r:embed="rId2"/>
          <a:stretch>
            <a:fillRect/>
          </a:stretch>
        </p:blipFill>
        <p:spPr>
          <a:xfrm>
            <a:off x="107247" y="1250493"/>
            <a:ext cx="9402487" cy="495369"/>
          </a:xfrm>
          <a:prstGeom prst="rect">
            <a:avLst/>
          </a:prstGeom>
        </p:spPr>
      </p:pic>
      <p:pic>
        <p:nvPicPr>
          <p:cNvPr id="10" name="Picture 9">
            <a:extLst>
              <a:ext uri="{FF2B5EF4-FFF2-40B4-BE49-F238E27FC236}">
                <a16:creationId xmlns:a16="http://schemas.microsoft.com/office/drawing/2014/main" id="{DA969A14-B3A7-81D2-3F8C-75AFC0179FF2}"/>
              </a:ext>
            </a:extLst>
          </p:cNvPr>
          <p:cNvPicPr>
            <a:picLocks noChangeAspect="1"/>
          </p:cNvPicPr>
          <p:nvPr/>
        </p:nvPicPr>
        <p:blipFill>
          <a:blip r:embed="rId3"/>
          <a:stretch>
            <a:fillRect/>
          </a:stretch>
        </p:blipFill>
        <p:spPr>
          <a:xfrm>
            <a:off x="107247" y="2342282"/>
            <a:ext cx="9354856" cy="523948"/>
          </a:xfrm>
          <a:prstGeom prst="rect">
            <a:avLst/>
          </a:prstGeom>
        </p:spPr>
      </p:pic>
      <p:pic>
        <p:nvPicPr>
          <p:cNvPr id="6" name="Picture 5">
            <a:extLst>
              <a:ext uri="{FF2B5EF4-FFF2-40B4-BE49-F238E27FC236}">
                <a16:creationId xmlns:a16="http://schemas.microsoft.com/office/drawing/2014/main" id="{E5AD9065-9F8D-1C24-EC0A-62CAC365AD93}"/>
              </a:ext>
            </a:extLst>
          </p:cNvPr>
          <p:cNvPicPr>
            <a:picLocks noChangeAspect="1"/>
          </p:cNvPicPr>
          <p:nvPr/>
        </p:nvPicPr>
        <p:blipFill>
          <a:blip r:embed="rId4"/>
          <a:stretch>
            <a:fillRect/>
          </a:stretch>
        </p:blipFill>
        <p:spPr>
          <a:xfrm>
            <a:off x="97087" y="3365772"/>
            <a:ext cx="9365016" cy="514191"/>
          </a:xfrm>
          <a:prstGeom prst="rect">
            <a:avLst/>
          </a:prstGeom>
        </p:spPr>
      </p:pic>
    </p:spTree>
    <p:extLst>
      <p:ext uri="{BB962C8B-B14F-4D97-AF65-F5344CB8AC3E}">
        <p14:creationId xmlns:p14="http://schemas.microsoft.com/office/powerpoint/2010/main" val="264243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Confusion matrix pt.1</a:t>
            </a:r>
          </a:p>
        </p:txBody>
      </p:sp>
      <p:sp>
        <p:nvSpPr>
          <p:cNvPr id="4" name="TextBox 3">
            <a:extLst>
              <a:ext uri="{FF2B5EF4-FFF2-40B4-BE49-F238E27FC236}">
                <a16:creationId xmlns:a16="http://schemas.microsoft.com/office/drawing/2014/main" id="{3FB1A10E-4749-55F1-43E0-7EE1F3CA1870}"/>
              </a:ext>
            </a:extLst>
          </p:cNvPr>
          <p:cNvSpPr txBox="1"/>
          <p:nvPr/>
        </p:nvSpPr>
        <p:spPr>
          <a:xfrm>
            <a:off x="162048" y="692497"/>
            <a:ext cx="1612741" cy="400110"/>
          </a:xfrm>
          <a:prstGeom prst="rect">
            <a:avLst/>
          </a:prstGeom>
          <a:noFill/>
          <a:ln w="38100">
            <a:solidFill>
              <a:schemeClr val="tx1"/>
            </a:solidFill>
          </a:ln>
        </p:spPr>
        <p:txBody>
          <a:bodyPr wrap="square">
            <a:spAutoFit/>
          </a:bodyPr>
          <a:lstStyle/>
          <a:p>
            <a:r>
              <a:rPr lang="en-US" sz="2000" dirty="0"/>
              <a:t>Iteration 1</a:t>
            </a:r>
          </a:p>
        </p:txBody>
      </p:sp>
      <p:sp>
        <p:nvSpPr>
          <p:cNvPr id="5" name="TextBox 4">
            <a:extLst>
              <a:ext uri="{FF2B5EF4-FFF2-40B4-BE49-F238E27FC236}">
                <a16:creationId xmlns:a16="http://schemas.microsoft.com/office/drawing/2014/main" id="{D8271246-4F74-C379-3CAE-9B035929464A}"/>
              </a:ext>
            </a:extLst>
          </p:cNvPr>
          <p:cNvSpPr txBox="1"/>
          <p:nvPr/>
        </p:nvSpPr>
        <p:spPr>
          <a:xfrm>
            <a:off x="6339069" y="692497"/>
            <a:ext cx="1612741" cy="400110"/>
          </a:xfrm>
          <a:prstGeom prst="rect">
            <a:avLst/>
          </a:prstGeom>
          <a:noFill/>
          <a:ln w="38100">
            <a:solidFill>
              <a:schemeClr val="tx1"/>
            </a:solidFill>
          </a:ln>
        </p:spPr>
        <p:txBody>
          <a:bodyPr wrap="square">
            <a:spAutoFit/>
          </a:bodyPr>
          <a:lstStyle/>
          <a:p>
            <a:r>
              <a:rPr lang="en-US" sz="2000" dirty="0"/>
              <a:t>Iteration 2</a:t>
            </a:r>
          </a:p>
        </p:txBody>
      </p:sp>
      <p:sp>
        <p:nvSpPr>
          <p:cNvPr id="8" name="TextBox 7">
            <a:extLst>
              <a:ext uri="{FF2B5EF4-FFF2-40B4-BE49-F238E27FC236}">
                <a16:creationId xmlns:a16="http://schemas.microsoft.com/office/drawing/2014/main" id="{D488FBC2-E87F-25B0-2E60-5BAF786E7FAB}"/>
              </a:ext>
            </a:extLst>
          </p:cNvPr>
          <p:cNvSpPr txBox="1"/>
          <p:nvPr/>
        </p:nvSpPr>
        <p:spPr>
          <a:xfrm>
            <a:off x="162048" y="3629807"/>
            <a:ext cx="1612741" cy="400110"/>
          </a:xfrm>
          <a:prstGeom prst="rect">
            <a:avLst/>
          </a:prstGeom>
          <a:noFill/>
          <a:ln w="38100">
            <a:solidFill>
              <a:schemeClr val="tx1"/>
            </a:solidFill>
          </a:ln>
        </p:spPr>
        <p:txBody>
          <a:bodyPr wrap="square">
            <a:spAutoFit/>
          </a:bodyPr>
          <a:lstStyle/>
          <a:p>
            <a:r>
              <a:rPr lang="en-US" sz="2000" dirty="0"/>
              <a:t>Iteration 3</a:t>
            </a:r>
          </a:p>
        </p:txBody>
      </p:sp>
      <p:sp>
        <p:nvSpPr>
          <p:cNvPr id="3" name="TextBox 2">
            <a:extLst>
              <a:ext uri="{FF2B5EF4-FFF2-40B4-BE49-F238E27FC236}">
                <a16:creationId xmlns:a16="http://schemas.microsoft.com/office/drawing/2014/main" id="{7CB9AE97-98BB-4B30-6856-D02BA1CA618D}"/>
              </a:ext>
            </a:extLst>
          </p:cNvPr>
          <p:cNvSpPr txBox="1"/>
          <p:nvPr/>
        </p:nvSpPr>
        <p:spPr>
          <a:xfrm>
            <a:off x="6322013" y="3629807"/>
            <a:ext cx="1612741" cy="400110"/>
          </a:xfrm>
          <a:prstGeom prst="rect">
            <a:avLst/>
          </a:prstGeom>
          <a:noFill/>
          <a:ln w="38100">
            <a:solidFill>
              <a:schemeClr val="tx1"/>
            </a:solidFill>
          </a:ln>
        </p:spPr>
        <p:txBody>
          <a:bodyPr wrap="square">
            <a:spAutoFit/>
          </a:bodyPr>
          <a:lstStyle/>
          <a:p>
            <a:r>
              <a:rPr lang="en-US" sz="2000" dirty="0"/>
              <a:t>Iteration 4</a:t>
            </a:r>
          </a:p>
        </p:txBody>
      </p:sp>
      <p:sp>
        <p:nvSpPr>
          <p:cNvPr id="6" name="TextBox 5">
            <a:extLst>
              <a:ext uri="{FF2B5EF4-FFF2-40B4-BE49-F238E27FC236}">
                <a16:creationId xmlns:a16="http://schemas.microsoft.com/office/drawing/2014/main" id="{C7555C42-9545-7C60-CD13-FA7F74A788A3}"/>
              </a:ext>
            </a:extLst>
          </p:cNvPr>
          <p:cNvSpPr txBox="1"/>
          <p:nvPr/>
        </p:nvSpPr>
        <p:spPr>
          <a:xfrm>
            <a:off x="1751642" y="3695176"/>
            <a:ext cx="1318225" cy="323165"/>
          </a:xfrm>
          <a:prstGeom prst="rect">
            <a:avLst/>
          </a:prstGeom>
          <a:noFill/>
        </p:spPr>
        <p:txBody>
          <a:bodyPr wrap="square">
            <a:spAutoFit/>
          </a:bodyPr>
          <a:lstStyle/>
          <a:p>
            <a:r>
              <a:rPr lang="es-US" sz="1500" dirty="0"/>
              <a:t>T4 GPU</a:t>
            </a:r>
            <a:r>
              <a:rPr lang="en-US" sz="1500" dirty="0"/>
              <a:t> run</a:t>
            </a:r>
          </a:p>
        </p:txBody>
      </p:sp>
      <p:sp>
        <p:nvSpPr>
          <p:cNvPr id="10" name="TextBox 9">
            <a:extLst>
              <a:ext uri="{FF2B5EF4-FFF2-40B4-BE49-F238E27FC236}">
                <a16:creationId xmlns:a16="http://schemas.microsoft.com/office/drawing/2014/main" id="{50062555-F6CE-43EA-09E4-976D8EC71C5C}"/>
              </a:ext>
            </a:extLst>
          </p:cNvPr>
          <p:cNvSpPr txBox="1"/>
          <p:nvPr/>
        </p:nvSpPr>
        <p:spPr>
          <a:xfrm>
            <a:off x="7995196" y="3683600"/>
            <a:ext cx="1318225" cy="323165"/>
          </a:xfrm>
          <a:prstGeom prst="rect">
            <a:avLst/>
          </a:prstGeom>
          <a:noFill/>
        </p:spPr>
        <p:txBody>
          <a:bodyPr wrap="square">
            <a:spAutoFit/>
          </a:bodyPr>
          <a:lstStyle/>
          <a:p>
            <a:r>
              <a:rPr lang="es-US" sz="1500" dirty="0"/>
              <a:t>T4 GPU</a:t>
            </a:r>
            <a:r>
              <a:rPr lang="en-US" sz="1500" dirty="0"/>
              <a:t> run</a:t>
            </a:r>
          </a:p>
        </p:txBody>
      </p:sp>
      <p:sp>
        <p:nvSpPr>
          <p:cNvPr id="12" name="TextBox 11">
            <a:extLst>
              <a:ext uri="{FF2B5EF4-FFF2-40B4-BE49-F238E27FC236}">
                <a16:creationId xmlns:a16="http://schemas.microsoft.com/office/drawing/2014/main" id="{C625AA7C-D487-2FF9-B586-E880E4D8F419}"/>
              </a:ext>
            </a:extLst>
          </p:cNvPr>
          <p:cNvSpPr txBox="1"/>
          <p:nvPr/>
        </p:nvSpPr>
        <p:spPr>
          <a:xfrm>
            <a:off x="7923182" y="730969"/>
            <a:ext cx="1148080" cy="323165"/>
          </a:xfrm>
          <a:prstGeom prst="rect">
            <a:avLst/>
          </a:prstGeom>
          <a:noFill/>
        </p:spPr>
        <p:txBody>
          <a:bodyPr wrap="square">
            <a:spAutoFit/>
          </a:bodyPr>
          <a:lstStyle/>
          <a:p>
            <a:r>
              <a:rPr lang="es-US" sz="1500" dirty="0"/>
              <a:t>C</a:t>
            </a:r>
            <a:r>
              <a:rPr lang="en-US" sz="1500" dirty="0"/>
              <a:t>PU run</a:t>
            </a:r>
          </a:p>
        </p:txBody>
      </p:sp>
      <p:sp>
        <p:nvSpPr>
          <p:cNvPr id="13" name="TextBox 12">
            <a:extLst>
              <a:ext uri="{FF2B5EF4-FFF2-40B4-BE49-F238E27FC236}">
                <a16:creationId xmlns:a16="http://schemas.microsoft.com/office/drawing/2014/main" id="{F57D6F9D-6ADF-3B9E-E927-48AC609A6E9A}"/>
              </a:ext>
            </a:extLst>
          </p:cNvPr>
          <p:cNvSpPr txBox="1"/>
          <p:nvPr/>
        </p:nvSpPr>
        <p:spPr>
          <a:xfrm>
            <a:off x="1786364" y="757866"/>
            <a:ext cx="1148080" cy="323165"/>
          </a:xfrm>
          <a:prstGeom prst="rect">
            <a:avLst/>
          </a:prstGeom>
          <a:noFill/>
        </p:spPr>
        <p:txBody>
          <a:bodyPr wrap="square">
            <a:spAutoFit/>
          </a:bodyPr>
          <a:lstStyle/>
          <a:p>
            <a:r>
              <a:rPr lang="es-US" sz="1500" dirty="0"/>
              <a:t>C</a:t>
            </a:r>
            <a:r>
              <a:rPr lang="en-US" sz="1500" dirty="0"/>
              <a:t>PU run</a:t>
            </a:r>
          </a:p>
        </p:txBody>
      </p:sp>
      <p:pic>
        <p:nvPicPr>
          <p:cNvPr id="7" name="Picture 2">
            <a:extLst>
              <a:ext uri="{FF2B5EF4-FFF2-40B4-BE49-F238E27FC236}">
                <a16:creationId xmlns:a16="http://schemas.microsoft.com/office/drawing/2014/main" id="{829C4B2C-9755-E241-C6A0-B2006AC33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940" y="4029917"/>
            <a:ext cx="4606722" cy="27065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F599AB67-5E87-5CD7-8C93-0DE50F8D8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4" y="1054134"/>
            <a:ext cx="4282630" cy="24987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6E66AB09-0DDB-5B26-8862-92C259476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090" y="1076390"/>
            <a:ext cx="4282630" cy="2498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omputer&#10;&#10;Description automatically generated">
            <a:extLst>
              <a:ext uri="{FF2B5EF4-FFF2-40B4-BE49-F238E27FC236}">
                <a16:creationId xmlns:a16="http://schemas.microsoft.com/office/drawing/2014/main" id="{403EF08D-4AF3-7CDC-3E7B-4C58F7B107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474" y="4006766"/>
            <a:ext cx="4638403" cy="2706520"/>
          </a:xfrm>
          <a:prstGeom prst="rect">
            <a:avLst/>
          </a:prstGeom>
        </p:spPr>
      </p:pic>
    </p:spTree>
    <p:extLst>
      <p:ext uri="{BB962C8B-B14F-4D97-AF65-F5344CB8AC3E}">
        <p14:creationId xmlns:p14="http://schemas.microsoft.com/office/powerpoint/2010/main" val="1409503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Confusion matrix pt.2</a:t>
            </a:r>
          </a:p>
        </p:txBody>
      </p:sp>
      <p:sp>
        <p:nvSpPr>
          <p:cNvPr id="4" name="TextBox 3">
            <a:extLst>
              <a:ext uri="{FF2B5EF4-FFF2-40B4-BE49-F238E27FC236}">
                <a16:creationId xmlns:a16="http://schemas.microsoft.com/office/drawing/2014/main" id="{3FB1A10E-4749-55F1-43E0-7EE1F3CA1870}"/>
              </a:ext>
            </a:extLst>
          </p:cNvPr>
          <p:cNvSpPr txBox="1"/>
          <p:nvPr/>
        </p:nvSpPr>
        <p:spPr>
          <a:xfrm>
            <a:off x="162048" y="692497"/>
            <a:ext cx="1612741" cy="400110"/>
          </a:xfrm>
          <a:prstGeom prst="rect">
            <a:avLst/>
          </a:prstGeom>
          <a:noFill/>
          <a:ln w="38100">
            <a:solidFill>
              <a:schemeClr val="tx1"/>
            </a:solidFill>
          </a:ln>
        </p:spPr>
        <p:txBody>
          <a:bodyPr wrap="square">
            <a:spAutoFit/>
          </a:bodyPr>
          <a:lstStyle/>
          <a:p>
            <a:r>
              <a:rPr lang="en-US" sz="2000" dirty="0"/>
              <a:t>Iteration 5</a:t>
            </a:r>
          </a:p>
        </p:txBody>
      </p:sp>
      <p:sp>
        <p:nvSpPr>
          <p:cNvPr id="14" name="TextBox 13">
            <a:extLst>
              <a:ext uri="{FF2B5EF4-FFF2-40B4-BE49-F238E27FC236}">
                <a16:creationId xmlns:a16="http://schemas.microsoft.com/office/drawing/2014/main" id="{BC3ADBA3-BF85-9B96-2031-D654235E12B1}"/>
              </a:ext>
            </a:extLst>
          </p:cNvPr>
          <p:cNvSpPr txBox="1"/>
          <p:nvPr/>
        </p:nvSpPr>
        <p:spPr>
          <a:xfrm>
            <a:off x="6229111" y="692497"/>
            <a:ext cx="1612741" cy="400110"/>
          </a:xfrm>
          <a:prstGeom prst="rect">
            <a:avLst/>
          </a:prstGeom>
          <a:noFill/>
          <a:ln w="38100">
            <a:solidFill>
              <a:schemeClr val="tx1"/>
            </a:solidFill>
          </a:ln>
        </p:spPr>
        <p:txBody>
          <a:bodyPr wrap="square">
            <a:spAutoFit/>
          </a:bodyPr>
          <a:lstStyle/>
          <a:p>
            <a:r>
              <a:rPr lang="en-US" sz="2000" dirty="0"/>
              <a:t>Iteration 6</a:t>
            </a:r>
          </a:p>
        </p:txBody>
      </p:sp>
      <p:sp>
        <p:nvSpPr>
          <p:cNvPr id="15" name="TextBox 14">
            <a:extLst>
              <a:ext uri="{FF2B5EF4-FFF2-40B4-BE49-F238E27FC236}">
                <a16:creationId xmlns:a16="http://schemas.microsoft.com/office/drawing/2014/main" id="{A589C7C1-BBE5-8456-90D7-5F9D5E2C5508}"/>
              </a:ext>
            </a:extLst>
          </p:cNvPr>
          <p:cNvSpPr txBox="1"/>
          <p:nvPr/>
        </p:nvSpPr>
        <p:spPr>
          <a:xfrm>
            <a:off x="1774789" y="769442"/>
            <a:ext cx="1318225" cy="323165"/>
          </a:xfrm>
          <a:prstGeom prst="rect">
            <a:avLst/>
          </a:prstGeom>
          <a:noFill/>
        </p:spPr>
        <p:txBody>
          <a:bodyPr wrap="square">
            <a:spAutoFit/>
          </a:bodyPr>
          <a:lstStyle/>
          <a:p>
            <a:r>
              <a:rPr lang="es-US" sz="1500" dirty="0"/>
              <a:t>T4 GPU</a:t>
            </a:r>
            <a:r>
              <a:rPr lang="en-US" sz="1500" dirty="0"/>
              <a:t> run</a:t>
            </a:r>
          </a:p>
        </p:txBody>
      </p:sp>
      <p:sp>
        <p:nvSpPr>
          <p:cNvPr id="3" name="TextBox 2">
            <a:extLst>
              <a:ext uri="{FF2B5EF4-FFF2-40B4-BE49-F238E27FC236}">
                <a16:creationId xmlns:a16="http://schemas.microsoft.com/office/drawing/2014/main" id="{CCE766D9-8D0A-404B-4F0C-764485164282}"/>
              </a:ext>
            </a:extLst>
          </p:cNvPr>
          <p:cNvSpPr txBox="1"/>
          <p:nvPr/>
        </p:nvSpPr>
        <p:spPr>
          <a:xfrm>
            <a:off x="7841852" y="769441"/>
            <a:ext cx="1148080" cy="323165"/>
          </a:xfrm>
          <a:prstGeom prst="rect">
            <a:avLst/>
          </a:prstGeom>
          <a:noFill/>
        </p:spPr>
        <p:txBody>
          <a:bodyPr wrap="square">
            <a:spAutoFit/>
          </a:bodyPr>
          <a:lstStyle/>
          <a:p>
            <a:r>
              <a:rPr lang="es-US" sz="1500" dirty="0"/>
              <a:t>C</a:t>
            </a:r>
            <a:r>
              <a:rPr lang="en-US" sz="1500" dirty="0"/>
              <a:t>PU run</a:t>
            </a:r>
          </a:p>
        </p:txBody>
      </p:sp>
      <p:pic>
        <p:nvPicPr>
          <p:cNvPr id="5" name="Picture 4">
            <a:extLst>
              <a:ext uri="{FF2B5EF4-FFF2-40B4-BE49-F238E27FC236}">
                <a16:creationId xmlns:a16="http://schemas.microsoft.com/office/drawing/2014/main" id="{11C9CED2-FA91-5198-A766-F2DA78AA3EF0}"/>
              </a:ext>
            </a:extLst>
          </p:cNvPr>
          <p:cNvPicPr>
            <a:picLocks noChangeAspect="1"/>
          </p:cNvPicPr>
          <p:nvPr/>
        </p:nvPicPr>
        <p:blipFill>
          <a:blip r:embed="rId2"/>
          <a:stretch>
            <a:fillRect/>
          </a:stretch>
        </p:blipFill>
        <p:spPr>
          <a:xfrm>
            <a:off x="150473" y="1092607"/>
            <a:ext cx="5705410" cy="3352072"/>
          </a:xfrm>
          <a:prstGeom prst="rect">
            <a:avLst/>
          </a:prstGeom>
        </p:spPr>
      </p:pic>
      <p:pic>
        <p:nvPicPr>
          <p:cNvPr id="6" name="Picture 5">
            <a:extLst>
              <a:ext uri="{FF2B5EF4-FFF2-40B4-BE49-F238E27FC236}">
                <a16:creationId xmlns:a16="http://schemas.microsoft.com/office/drawing/2014/main" id="{67E02CA0-08D8-A72F-8E74-B9D2D8531035}"/>
              </a:ext>
            </a:extLst>
          </p:cNvPr>
          <p:cNvPicPr>
            <a:picLocks noChangeAspect="1"/>
          </p:cNvPicPr>
          <p:nvPr/>
        </p:nvPicPr>
        <p:blipFill>
          <a:blip r:embed="rId3"/>
          <a:stretch>
            <a:fillRect/>
          </a:stretch>
        </p:blipFill>
        <p:spPr>
          <a:xfrm>
            <a:off x="6208791" y="1092606"/>
            <a:ext cx="5744743" cy="3352071"/>
          </a:xfrm>
          <a:prstGeom prst="rect">
            <a:avLst/>
          </a:prstGeom>
        </p:spPr>
      </p:pic>
    </p:spTree>
    <p:extLst>
      <p:ext uri="{BB962C8B-B14F-4D97-AF65-F5344CB8AC3E}">
        <p14:creationId xmlns:p14="http://schemas.microsoft.com/office/powerpoint/2010/main" val="3573332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0" y="0"/>
            <a:ext cx="11875626" cy="692497"/>
          </a:xfrm>
          <a:prstGeom prst="rect">
            <a:avLst/>
          </a:prstGeom>
          <a:noFill/>
        </p:spPr>
        <p:txBody>
          <a:bodyPr wrap="square" rtlCol="0">
            <a:spAutoFit/>
          </a:bodyPr>
          <a:lstStyle/>
          <a:p>
            <a:r>
              <a:rPr lang="en-US" sz="3900" u="sng" dirty="0"/>
              <a:t>ROC: Receiver operating characteristic</a:t>
            </a:r>
          </a:p>
        </p:txBody>
      </p:sp>
      <p:sp>
        <p:nvSpPr>
          <p:cNvPr id="4" name="TextBox 3">
            <a:extLst>
              <a:ext uri="{FF2B5EF4-FFF2-40B4-BE49-F238E27FC236}">
                <a16:creationId xmlns:a16="http://schemas.microsoft.com/office/drawing/2014/main" id="{3FB1A10E-4749-55F1-43E0-7EE1F3CA1870}"/>
              </a:ext>
            </a:extLst>
          </p:cNvPr>
          <p:cNvSpPr txBox="1"/>
          <p:nvPr/>
        </p:nvSpPr>
        <p:spPr>
          <a:xfrm>
            <a:off x="162048" y="692497"/>
            <a:ext cx="1612741" cy="400110"/>
          </a:xfrm>
          <a:prstGeom prst="rect">
            <a:avLst/>
          </a:prstGeom>
          <a:noFill/>
          <a:ln w="38100">
            <a:solidFill>
              <a:schemeClr val="tx1"/>
            </a:solidFill>
          </a:ln>
        </p:spPr>
        <p:txBody>
          <a:bodyPr wrap="square">
            <a:spAutoFit/>
          </a:bodyPr>
          <a:lstStyle/>
          <a:p>
            <a:r>
              <a:rPr lang="en-US" sz="2000" dirty="0"/>
              <a:t>Iteration 1</a:t>
            </a:r>
          </a:p>
        </p:txBody>
      </p:sp>
      <p:sp>
        <p:nvSpPr>
          <p:cNvPr id="13" name="TextBox 12">
            <a:extLst>
              <a:ext uri="{FF2B5EF4-FFF2-40B4-BE49-F238E27FC236}">
                <a16:creationId xmlns:a16="http://schemas.microsoft.com/office/drawing/2014/main" id="{F57D6F9D-6ADF-3B9E-E927-48AC609A6E9A}"/>
              </a:ext>
            </a:extLst>
          </p:cNvPr>
          <p:cNvSpPr txBox="1"/>
          <p:nvPr/>
        </p:nvSpPr>
        <p:spPr>
          <a:xfrm>
            <a:off x="1786364" y="757866"/>
            <a:ext cx="1148080" cy="323165"/>
          </a:xfrm>
          <a:prstGeom prst="rect">
            <a:avLst/>
          </a:prstGeom>
          <a:noFill/>
        </p:spPr>
        <p:txBody>
          <a:bodyPr wrap="square">
            <a:spAutoFit/>
          </a:bodyPr>
          <a:lstStyle/>
          <a:p>
            <a:r>
              <a:rPr lang="es-US" sz="1500" dirty="0"/>
              <a:t>C</a:t>
            </a:r>
            <a:r>
              <a:rPr lang="en-US" sz="1500" dirty="0"/>
              <a:t>PU run</a:t>
            </a:r>
          </a:p>
        </p:txBody>
      </p:sp>
      <p:sp>
        <p:nvSpPr>
          <p:cNvPr id="11" name="TextBox 10">
            <a:extLst>
              <a:ext uri="{FF2B5EF4-FFF2-40B4-BE49-F238E27FC236}">
                <a16:creationId xmlns:a16="http://schemas.microsoft.com/office/drawing/2014/main" id="{EF99F4B3-BB80-8E04-4253-B16D39DD31A9}"/>
              </a:ext>
            </a:extLst>
          </p:cNvPr>
          <p:cNvSpPr txBox="1"/>
          <p:nvPr/>
        </p:nvSpPr>
        <p:spPr>
          <a:xfrm>
            <a:off x="3514847" y="692497"/>
            <a:ext cx="1612741" cy="400110"/>
          </a:xfrm>
          <a:prstGeom prst="rect">
            <a:avLst/>
          </a:prstGeom>
          <a:noFill/>
          <a:ln w="38100">
            <a:solidFill>
              <a:schemeClr val="tx1"/>
            </a:solidFill>
          </a:ln>
        </p:spPr>
        <p:txBody>
          <a:bodyPr wrap="square">
            <a:spAutoFit/>
          </a:bodyPr>
          <a:lstStyle/>
          <a:p>
            <a:r>
              <a:rPr lang="en-US" sz="2000" dirty="0"/>
              <a:t>Iteration 2</a:t>
            </a:r>
          </a:p>
        </p:txBody>
      </p:sp>
      <p:sp>
        <p:nvSpPr>
          <p:cNvPr id="14" name="TextBox 13">
            <a:extLst>
              <a:ext uri="{FF2B5EF4-FFF2-40B4-BE49-F238E27FC236}">
                <a16:creationId xmlns:a16="http://schemas.microsoft.com/office/drawing/2014/main" id="{51C9D294-C4F8-16C6-16D0-5233218C5496}"/>
              </a:ext>
            </a:extLst>
          </p:cNvPr>
          <p:cNvSpPr txBox="1"/>
          <p:nvPr/>
        </p:nvSpPr>
        <p:spPr>
          <a:xfrm>
            <a:off x="6779865" y="698172"/>
            <a:ext cx="1612741" cy="400110"/>
          </a:xfrm>
          <a:prstGeom prst="rect">
            <a:avLst/>
          </a:prstGeom>
          <a:noFill/>
          <a:ln w="38100">
            <a:solidFill>
              <a:schemeClr val="tx1"/>
            </a:solidFill>
          </a:ln>
        </p:spPr>
        <p:txBody>
          <a:bodyPr wrap="square">
            <a:spAutoFit/>
          </a:bodyPr>
          <a:lstStyle/>
          <a:p>
            <a:r>
              <a:rPr lang="en-US" sz="2000" dirty="0"/>
              <a:t>Iteration 3</a:t>
            </a:r>
          </a:p>
        </p:txBody>
      </p:sp>
      <p:sp>
        <p:nvSpPr>
          <p:cNvPr id="15" name="TextBox 14">
            <a:extLst>
              <a:ext uri="{FF2B5EF4-FFF2-40B4-BE49-F238E27FC236}">
                <a16:creationId xmlns:a16="http://schemas.microsoft.com/office/drawing/2014/main" id="{6638E7F7-4EA4-A9D9-C3BC-74F515429666}"/>
              </a:ext>
            </a:extLst>
          </p:cNvPr>
          <p:cNvSpPr txBox="1"/>
          <p:nvPr/>
        </p:nvSpPr>
        <p:spPr>
          <a:xfrm>
            <a:off x="8369459" y="763541"/>
            <a:ext cx="1318225" cy="323165"/>
          </a:xfrm>
          <a:prstGeom prst="rect">
            <a:avLst/>
          </a:prstGeom>
          <a:noFill/>
        </p:spPr>
        <p:txBody>
          <a:bodyPr wrap="square">
            <a:spAutoFit/>
          </a:bodyPr>
          <a:lstStyle/>
          <a:p>
            <a:r>
              <a:rPr lang="es-US" sz="1500" dirty="0"/>
              <a:t>T4 GPU</a:t>
            </a:r>
            <a:r>
              <a:rPr lang="en-US" sz="1500" dirty="0"/>
              <a:t> run</a:t>
            </a:r>
          </a:p>
        </p:txBody>
      </p:sp>
      <p:sp>
        <p:nvSpPr>
          <p:cNvPr id="16" name="TextBox 15">
            <a:extLst>
              <a:ext uri="{FF2B5EF4-FFF2-40B4-BE49-F238E27FC236}">
                <a16:creationId xmlns:a16="http://schemas.microsoft.com/office/drawing/2014/main" id="{F374EA5D-FEEC-455E-FB60-BD15A7A6DF42}"/>
              </a:ext>
            </a:extLst>
          </p:cNvPr>
          <p:cNvSpPr txBox="1"/>
          <p:nvPr/>
        </p:nvSpPr>
        <p:spPr>
          <a:xfrm>
            <a:off x="5098960" y="730969"/>
            <a:ext cx="1148080" cy="323165"/>
          </a:xfrm>
          <a:prstGeom prst="rect">
            <a:avLst/>
          </a:prstGeom>
          <a:noFill/>
        </p:spPr>
        <p:txBody>
          <a:bodyPr wrap="square">
            <a:spAutoFit/>
          </a:bodyPr>
          <a:lstStyle/>
          <a:p>
            <a:r>
              <a:rPr lang="es-US" sz="1500" dirty="0"/>
              <a:t>C</a:t>
            </a:r>
            <a:r>
              <a:rPr lang="en-US" sz="1500" dirty="0"/>
              <a:t>PU run</a:t>
            </a:r>
          </a:p>
        </p:txBody>
      </p:sp>
      <p:sp>
        <p:nvSpPr>
          <p:cNvPr id="17" name="TextBox 16">
            <a:extLst>
              <a:ext uri="{FF2B5EF4-FFF2-40B4-BE49-F238E27FC236}">
                <a16:creationId xmlns:a16="http://schemas.microsoft.com/office/drawing/2014/main" id="{F2A957FC-44DC-B154-99AF-4211E26D78A6}"/>
              </a:ext>
            </a:extLst>
          </p:cNvPr>
          <p:cNvSpPr txBox="1"/>
          <p:nvPr/>
        </p:nvSpPr>
        <p:spPr>
          <a:xfrm>
            <a:off x="150473" y="3676206"/>
            <a:ext cx="1612741" cy="400110"/>
          </a:xfrm>
          <a:prstGeom prst="rect">
            <a:avLst/>
          </a:prstGeom>
          <a:noFill/>
          <a:ln w="38100">
            <a:solidFill>
              <a:schemeClr val="tx1"/>
            </a:solidFill>
          </a:ln>
        </p:spPr>
        <p:txBody>
          <a:bodyPr wrap="square">
            <a:spAutoFit/>
          </a:bodyPr>
          <a:lstStyle/>
          <a:p>
            <a:r>
              <a:rPr lang="en-US" sz="2000" dirty="0"/>
              <a:t>Iteration 4</a:t>
            </a:r>
          </a:p>
        </p:txBody>
      </p:sp>
      <p:sp>
        <p:nvSpPr>
          <p:cNvPr id="18" name="TextBox 17">
            <a:extLst>
              <a:ext uri="{FF2B5EF4-FFF2-40B4-BE49-F238E27FC236}">
                <a16:creationId xmlns:a16="http://schemas.microsoft.com/office/drawing/2014/main" id="{32891D7A-D1D7-7F64-CCDF-87A6F6C687A7}"/>
              </a:ext>
            </a:extLst>
          </p:cNvPr>
          <p:cNvSpPr txBox="1"/>
          <p:nvPr/>
        </p:nvSpPr>
        <p:spPr>
          <a:xfrm>
            <a:off x="1823656" y="3729999"/>
            <a:ext cx="1318225" cy="323165"/>
          </a:xfrm>
          <a:prstGeom prst="rect">
            <a:avLst/>
          </a:prstGeom>
          <a:noFill/>
        </p:spPr>
        <p:txBody>
          <a:bodyPr wrap="square">
            <a:spAutoFit/>
          </a:bodyPr>
          <a:lstStyle/>
          <a:p>
            <a:r>
              <a:rPr lang="es-US" sz="1500" dirty="0"/>
              <a:t>T4 GPU</a:t>
            </a:r>
            <a:r>
              <a:rPr lang="en-US" sz="1500" dirty="0"/>
              <a:t> run</a:t>
            </a:r>
          </a:p>
        </p:txBody>
      </p:sp>
      <p:sp>
        <p:nvSpPr>
          <p:cNvPr id="19" name="TextBox 18">
            <a:extLst>
              <a:ext uri="{FF2B5EF4-FFF2-40B4-BE49-F238E27FC236}">
                <a16:creationId xmlns:a16="http://schemas.microsoft.com/office/drawing/2014/main" id="{497E65A7-8498-7139-56D5-D2BF9476302E}"/>
              </a:ext>
            </a:extLst>
          </p:cNvPr>
          <p:cNvSpPr txBox="1"/>
          <p:nvPr/>
        </p:nvSpPr>
        <p:spPr>
          <a:xfrm>
            <a:off x="3514847" y="3676206"/>
            <a:ext cx="1612741" cy="400110"/>
          </a:xfrm>
          <a:prstGeom prst="rect">
            <a:avLst/>
          </a:prstGeom>
          <a:noFill/>
          <a:ln w="38100">
            <a:solidFill>
              <a:schemeClr val="tx1"/>
            </a:solidFill>
          </a:ln>
        </p:spPr>
        <p:txBody>
          <a:bodyPr wrap="square">
            <a:spAutoFit/>
          </a:bodyPr>
          <a:lstStyle/>
          <a:p>
            <a:r>
              <a:rPr lang="en-US" sz="2000" dirty="0"/>
              <a:t>Iteration 5</a:t>
            </a:r>
          </a:p>
        </p:txBody>
      </p:sp>
      <p:sp>
        <p:nvSpPr>
          <p:cNvPr id="20" name="TextBox 19">
            <a:extLst>
              <a:ext uri="{FF2B5EF4-FFF2-40B4-BE49-F238E27FC236}">
                <a16:creationId xmlns:a16="http://schemas.microsoft.com/office/drawing/2014/main" id="{BA5446BD-0F81-CF87-D56C-8CC7A67CB09F}"/>
              </a:ext>
            </a:extLst>
          </p:cNvPr>
          <p:cNvSpPr txBox="1"/>
          <p:nvPr/>
        </p:nvSpPr>
        <p:spPr>
          <a:xfrm>
            <a:off x="6779865" y="3676206"/>
            <a:ext cx="1612741" cy="400110"/>
          </a:xfrm>
          <a:prstGeom prst="rect">
            <a:avLst/>
          </a:prstGeom>
          <a:noFill/>
          <a:ln w="38100">
            <a:solidFill>
              <a:schemeClr val="tx1"/>
            </a:solidFill>
          </a:ln>
        </p:spPr>
        <p:txBody>
          <a:bodyPr wrap="square">
            <a:spAutoFit/>
          </a:bodyPr>
          <a:lstStyle/>
          <a:p>
            <a:r>
              <a:rPr lang="en-US" sz="2000" dirty="0"/>
              <a:t>Iteration 6</a:t>
            </a:r>
          </a:p>
        </p:txBody>
      </p:sp>
      <p:sp>
        <p:nvSpPr>
          <p:cNvPr id="21" name="TextBox 20">
            <a:extLst>
              <a:ext uri="{FF2B5EF4-FFF2-40B4-BE49-F238E27FC236}">
                <a16:creationId xmlns:a16="http://schemas.microsoft.com/office/drawing/2014/main" id="{C21AD649-3AC3-C0A6-6FAD-7EB292A64C85}"/>
              </a:ext>
            </a:extLst>
          </p:cNvPr>
          <p:cNvSpPr txBox="1"/>
          <p:nvPr/>
        </p:nvSpPr>
        <p:spPr>
          <a:xfrm>
            <a:off x="5127588" y="3753151"/>
            <a:ext cx="1318225" cy="323165"/>
          </a:xfrm>
          <a:prstGeom prst="rect">
            <a:avLst/>
          </a:prstGeom>
          <a:noFill/>
        </p:spPr>
        <p:txBody>
          <a:bodyPr wrap="square">
            <a:spAutoFit/>
          </a:bodyPr>
          <a:lstStyle/>
          <a:p>
            <a:r>
              <a:rPr lang="es-US" sz="1500" dirty="0"/>
              <a:t>T4 GPU</a:t>
            </a:r>
            <a:r>
              <a:rPr lang="en-US" sz="1500" dirty="0"/>
              <a:t> run</a:t>
            </a:r>
          </a:p>
        </p:txBody>
      </p:sp>
      <p:sp>
        <p:nvSpPr>
          <p:cNvPr id="22" name="TextBox 21">
            <a:extLst>
              <a:ext uri="{FF2B5EF4-FFF2-40B4-BE49-F238E27FC236}">
                <a16:creationId xmlns:a16="http://schemas.microsoft.com/office/drawing/2014/main" id="{B8F3F351-26F8-B0D7-D9EE-79759E3CDF00}"/>
              </a:ext>
            </a:extLst>
          </p:cNvPr>
          <p:cNvSpPr txBox="1"/>
          <p:nvPr/>
        </p:nvSpPr>
        <p:spPr>
          <a:xfrm>
            <a:off x="8392606" y="3753150"/>
            <a:ext cx="1148080" cy="323165"/>
          </a:xfrm>
          <a:prstGeom prst="rect">
            <a:avLst/>
          </a:prstGeom>
          <a:noFill/>
        </p:spPr>
        <p:txBody>
          <a:bodyPr wrap="square">
            <a:spAutoFit/>
          </a:bodyPr>
          <a:lstStyle/>
          <a:p>
            <a:r>
              <a:rPr lang="es-US" sz="1500" dirty="0"/>
              <a:t>C</a:t>
            </a:r>
            <a:r>
              <a:rPr lang="en-US" sz="1500" dirty="0"/>
              <a:t>PU run</a:t>
            </a:r>
          </a:p>
        </p:txBody>
      </p:sp>
      <p:pic>
        <p:nvPicPr>
          <p:cNvPr id="5" name="Picture 4" descr="A graph of different colored lines&#10;&#10;Description automatically generated">
            <a:extLst>
              <a:ext uri="{FF2B5EF4-FFF2-40B4-BE49-F238E27FC236}">
                <a16:creationId xmlns:a16="http://schemas.microsoft.com/office/drawing/2014/main" id="{4F221430-97BA-7898-8D7C-73B571FFC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290" y="1103957"/>
            <a:ext cx="3081766" cy="2515368"/>
          </a:xfrm>
          <a:prstGeom prst="rect">
            <a:avLst/>
          </a:prstGeom>
        </p:spPr>
      </p:pic>
      <p:pic>
        <p:nvPicPr>
          <p:cNvPr id="6" name="Picture 5" descr="A diagram of a receiver operating characteristic&#10;&#10;Description automatically generated">
            <a:extLst>
              <a:ext uri="{FF2B5EF4-FFF2-40B4-BE49-F238E27FC236}">
                <a16:creationId xmlns:a16="http://schemas.microsoft.com/office/drawing/2014/main" id="{62A80886-5B47-4B63-82A2-58EE4178A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77" y="1103957"/>
            <a:ext cx="3081766" cy="2520792"/>
          </a:xfrm>
          <a:prstGeom prst="rect">
            <a:avLst/>
          </a:prstGeom>
        </p:spPr>
      </p:pic>
      <p:pic>
        <p:nvPicPr>
          <p:cNvPr id="8" name="Picture 7" descr="A graph of a receiver operating characteristic&#10;&#10;Description automatically generated with medium confidence">
            <a:extLst>
              <a:ext uri="{FF2B5EF4-FFF2-40B4-BE49-F238E27FC236}">
                <a16:creationId xmlns:a16="http://schemas.microsoft.com/office/drawing/2014/main" id="{4AF54E51-F427-4E23-082B-D54D09418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527" y="1103956"/>
            <a:ext cx="3075134" cy="2515367"/>
          </a:xfrm>
          <a:prstGeom prst="rect">
            <a:avLst/>
          </a:prstGeom>
        </p:spPr>
      </p:pic>
      <p:pic>
        <p:nvPicPr>
          <p:cNvPr id="10" name="Picture 9" descr="A graph of a receiver operating characteristic&#10;&#10;Description automatically generated with medium confidence">
            <a:extLst>
              <a:ext uri="{FF2B5EF4-FFF2-40B4-BE49-F238E27FC236}">
                <a16:creationId xmlns:a16="http://schemas.microsoft.com/office/drawing/2014/main" id="{1E427270-D779-6DF5-5D13-5F218ADCA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7" y="4076314"/>
            <a:ext cx="3081766" cy="2520791"/>
          </a:xfrm>
          <a:prstGeom prst="rect">
            <a:avLst/>
          </a:prstGeom>
        </p:spPr>
      </p:pic>
      <p:pic>
        <p:nvPicPr>
          <p:cNvPr id="23" name="Picture 22" descr="A graph of different colored lines&#10;&#10;Description automatically generated">
            <a:extLst>
              <a:ext uri="{FF2B5EF4-FFF2-40B4-BE49-F238E27FC236}">
                <a16:creationId xmlns:a16="http://schemas.microsoft.com/office/drawing/2014/main" id="{3CE70BD3-1B75-942D-CD11-5A80D8D0B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3271" y="4076314"/>
            <a:ext cx="3075135" cy="2515367"/>
          </a:xfrm>
          <a:prstGeom prst="rect">
            <a:avLst/>
          </a:prstGeom>
        </p:spPr>
      </p:pic>
      <p:pic>
        <p:nvPicPr>
          <p:cNvPr id="25" name="Picture 24" descr="A graph of a receiver operating characteristic&#10;&#10;Description automatically generated with medium confidence">
            <a:extLst>
              <a:ext uri="{FF2B5EF4-FFF2-40B4-BE49-F238E27FC236}">
                <a16:creationId xmlns:a16="http://schemas.microsoft.com/office/drawing/2014/main" id="{B0B6762D-BFBA-6902-94B4-0E0DF0508C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8290" y="4093150"/>
            <a:ext cx="3075135" cy="2515368"/>
          </a:xfrm>
          <a:prstGeom prst="rect">
            <a:avLst/>
          </a:prstGeom>
        </p:spPr>
      </p:pic>
    </p:spTree>
    <p:extLst>
      <p:ext uri="{BB962C8B-B14F-4D97-AF65-F5344CB8AC3E}">
        <p14:creationId xmlns:p14="http://schemas.microsoft.com/office/powerpoint/2010/main" val="4068523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0" y="0"/>
            <a:ext cx="11875626" cy="692497"/>
          </a:xfrm>
          <a:prstGeom prst="rect">
            <a:avLst/>
          </a:prstGeom>
          <a:noFill/>
        </p:spPr>
        <p:txBody>
          <a:bodyPr wrap="square" rtlCol="0">
            <a:spAutoFit/>
          </a:bodyPr>
          <a:lstStyle/>
          <a:p>
            <a:r>
              <a:rPr lang="en-US" sz="3900" u="sng" dirty="0"/>
              <a:t>Precision-Recall curve</a:t>
            </a:r>
          </a:p>
        </p:txBody>
      </p:sp>
      <p:sp>
        <p:nvSpPr>
          <p:cNvPr id="4" name="TextBox 3">
            <a:extLst>
              <a:ext uri="{FF2B5EF4-FFF2-40B4-BE49-F238E27FC236}">
                <a16:creationId xmlns:a16="http://schemas.microsoft.com/office/drawing/2014/main" id="{3FB1A10E-4749-55F1-43E0-7EE1F3CA1870}"/>
              </a:ext>
            </a:extLst>
          </p:cNvPr>
          <p:cNvSpPr txBox="1"/>
          <p:nvPr/>
        </p:nvSpPr>
        <p:spPr>
          <a:xfrm>
            <a:off x="162048" y="692497"/>
            <a:ext cx="1612741" cy="400110"/>
          </a:xfrm>
          <a:prstGeom prst="rect">
            <a:avLst/>
          </a:prstGeom>
          <a:noFill/>
          <a:ln w="38100">
            <a:solidFill>
              <a:schemeClr val="tx1"/>
            </a:solidFill>
          </a:ln>
        </p:spPr>
        <p:txBody>
          <a:bodyPr wrap="square">
            <a:spAutoFit/>
          </a:bodyPr>
          <a:lstStyle/>
          <a:p>
            <a:r>
              <a:rPr lang="en-US" sz="2000" dirty="0"/>
              <a:t>Iteration 1</a:t>
            </a:r>
          </a:p>
        </p:txBody>
      </p:sp>
      <p:sp>
        <p:nvSpPr>
          <p:cNvPr id="13" name="TextBox 12">
            <a:extLst>
              <a:ext uri="{FF2B5EF4-FFF2-40B4-BE49-F238E27FC236}">
                <a16:creationId xmlns:a16="http://schemas.microsoft.com/office/drawing/2014/main" id="{F57D6F9D-6ADF-3B9E-E927-48AC609A6E9A}"/>
              </a:ext>
            </a:extLst>
          </p:cNvPr>
          <p:cNvSpPr txBox="1"/>
          <p:nvPr/>
        </p:nvSpPr>
        <p:spPr>
          <a:xfrm>
            <a:off x="1786364" y="757866"/>
            <a:ext cx="1148080" cy="323165"/>
          </a:xfrm>
          <a:prstGeom prst="rect">
            <a:avLst/>
          </a:prstGeom>
          <a:noFill/>
        </p:spPr>
        <p:txBody>
          <a:bodyPr wrap="square">
            <a:spAutoFit/>
          </a:bodyPr>
          <a:lstStyle/>
          <a:p>
            <a:r>
              <a:rPr lang="es-US" sz="1500" dirty="0"/>
              <a:t>C</a:t>
            </a:r>
            <a:r>
              <a:rPr lang="en-US" sz="1500" dirty="0"/>
              <a:t>PU run</a:t>
            </a:r>
          </a:p>
        </p:txBody>
      </p:sp>
      <p:sp>
        <p:nvSpPr>
          <p:cNvPr id="11" name="TextBox 10">
            <a:extLst>
              <a:ext uri="{FF2B5EF4-FFF2-40B4-BE49-F238E27FC236}">
                <a16:creationId xmlns:a16="http://schemas.microsoft.com/office/drawing/2014/main" id="{EF99F4B3-BB80-8E04-4253-B16D39DD31A9}"/>
              </a:ext>
            </a:extLst>
          </p:cNvPr>
          <p:cNvSpPr txBox="1"/>
          <p:nvPr/>
        </p:nvSpPr>
        <p:spPr>
          <a:xfrm>
            <a:off x="3514847" y="692497"/>
            <a:ext cx="1612741" cy="400110"/>
          </a:xfrm>
          <a:prstGeom prst="rect">
            <a:avLst/>
          </a:prstGeom>
          <a:noFill/>
          <a:ln w="38100">
            <a:solidFill>
              <a:schemeClr val="tx1"/>
            </a:solidFill>
          </a:ln>
        </p:spPr>
        <p:txBody>
          <a:bodyPr wrap="square">
            <a:spAutoFit/>
          </a:bodyPr>
          <a:lstStyle/>
          <a:p>
            <a:r>
              <a:rPr lang="en-US" sz="2000" dirty="0"/>
              <a:t>Iteration 2</a:t>
            </a:r>
          </a:p>
        </p:txBody>
      </p:sp>
      <p:sp>
        <p:nvSpPr>
          <p:cNvPr id="14" name="TextBox 13">
            <a:extLst>
              <a:ext uri="{FF2B5EF4-FFF2-40B4-BE49-F238E27FC236}">
                <a16:creationId xmlns:a16="http://schemas.microsoft.com/office/drawing/2014/main" id="{51C9D294-C4F8-16C6-16D0-5233218C5496}"/>
              </a:ext>
            </a:extLst>
          </p:cNvPr>
          <p:cNvSpPr txBox="1"/>
          <p:nvPr/>
        </p:nvSpPr>
        <p:spPr>
          <a:xfrm>
            <a:off x="6779865" y="698172"/>
            <a:ext cx="1612741" cy="400110"/>
          </a:xfrm>
          <a:prstGeom prst="rect">
            <a:avLst/>
          </a:prstGeom>
          <a:noFill/>
          <a:ln w="38100">
            <a:solidFill>
              <a:schemeClr val="tx1"/>
            </a:solidFill>
          </a:ln>
        </p:spPr>
        <p:txBody>
          <a:bodyPr wrap="square">
            <a:spAutoFit/>
          </a:bodyPr>
          <a:lstStyle/>
          <a:p>
            <a:r>
              <a:rPr lang="en-US" sz="2000" dirty="0"/>
              <a:t>Iteration 3</a:t>
            </a:r>
          </a:p>
        </p:txBody>
      </p:sp>
      <p:sp>
        <p:nvSpPr>
          <p:cNvPr id="15" name="TextBox 14">
            <a:extLst>
              <a:ext uri="{FF2B5EF4-FFF2-40B4-BE49-F238E27FC236}">
                <a16:creationId xmlns:a16="http://schemas.microsoft.com/office/drawing/2014/main" id="{6638E7F7-4EA4-A9D9-C3BC-74F515429666}"/>
              </a:ext>
            </a:extLst>
          </p:cNvPr>
          <p:cNvSpPr txBox="1"/>
          <p:nvPr/>
        </p:nvSpPr>
        <p:spPr>
          <a:xfrm>
            <a:off x="8369459" y="763541"/>
            <a:ext cx="1318225" cy="323165"/>
          </a:xfrm>
          <a:prstGeom prst="rect">
            <a:avLst/>
          </a:prstGeom>
          <a:noFill/>
        </p:spPr>
        <p:txBody>
          <a:bodyPr wrap="square">
            <a:spAutoFit/>
          </a:bodyPr>
          <a:lstStyle/>
          <a:p>
            <a:r>
              <a:rPr lang="es-US" sz="1500" dirty="0"/>
              <a:t>T4 GPU</a:t>
            </a:r>
            <a:r>
              <a:rPr lang="en-US" sz="1500" dirty="0"/>
              <a:t> run</a:t>
            </a:r>
          </a:p>
        </p:txBody>
      </p:sp>
      <p:sp>
        <p:nvSpPr>
          <p:cNvPr id="16" name="TextBox 15">
            <a:extLst>
              <a:ext uri="{FF2B5EF4-FFF2-40B4-BE49-F238E27FC236}">
                <a16:creationId xmlns:a16="http://schemas.microsoft.com/office/drawing/2014/main" id="{F374EA5D-FEEC-455E-FB60-BD15A7A6DF42}"/>
              </a:ext>
            </a:extLst>
          </p:cNvPr>
          <p:cNvSpPr txBox="1"/>
          <p:nvPr/>
        </p:nvSpPr>
        <p:spPr>
          <a:xfrm>
            <a:off x="5098960" y="730969"/>
            <a:ext cx="1148080" cy="323165"/>
          </a:xfrm>
          <a:prstGeom prst="rect">
            <a:avLst/>
          </a:prstGeom>
          <a:noFill/>
        </p:spPr>
        <p:txBody>
          <a:bodyPr wrap="square">
            <a:spAutoFit/>
          </a:bodyPr>
          <a:lstStyle/>
          <a:p>
            <a:r>
              <a:rPr lang="es-US" sz="1500" dirty="0"/>
              <a:t>C</a:t>
            </a:r>
            <a:r>
              <a:rPr lang="en-US" sz="1500" dirty="0"/>
              <a:t>PU run</a:t>
            </a:r>
          </a:p>
        </p:txBody>
      </p:sp>
      <p:sp>
        <p:nvSpPr>
          <p:cNvPr id="17" name="TextBox 16">
            <a:extLst>
              <a:ext uri="{FF2B5EF4-FFF2-40B4-BE49-F238E27FC236}">
                <a16:creationId xmlns:a16="http://schemas.microsoft.com/office/drawing/2014/main" id="{F2A957FC-44DC-B154-99AF-4211E26D78A6}"/>
              </a:ext>
            </a:extLst>
          </p:cNvPr>
          <p:cNvSpPr txBox="1"/>
          <p:nvPr/>
        </p:nvSpPr>
        <p:spPr>
          <a:xfrm>
            <a:off x="150473" y="3676206"/>
            <a:ext cx="1612741" cy="400110"/>
          </a:xfrm>
          <a:prstGeom prst="rect">
            <a:avLst/>
          </a:prstGeom>
          <a:noFill/>
          <a:ln w="38100">
            <a:solidFill>
              <a:schemeClr val="tx1"/>
            </a:solidFill>
          </a:ln>
        </p:spPr>
        <p:txBody>
          <a:bodyPr wrap="square">
            <a:spAutoFit/>
          </a:bodyPr>
          <a:lstStyle/>
          <a:p>
            <a:r>
              <a:rPr lang="en-US" sz="2000" dirty="0"/>
              <a:t>Iteration 4</a:t>
            </a:r>
          </a:p>
        </p:txBody>
      </p:sp>
      <p:sp>
        <p:nvSpPr>
          <p:cNvPr id="18" name="TextBox 17">
            <a:extLst>
              <a:ext uri="{FF2B5EF4-FFF2-40B4-BE49-F238E27FC236}">
                <a16:creationId xmlns:a16="http://schemas.microsoft.com/office/drawing/2014/main" id="{32891D7A-D1D7-7F64-CCDF-87A6F6C687A7}"/>
              </a:ext>
            </a:extLst>
          </p:cNvPr>
          <p:cNvSpPr txBox="1"/>
          <p:nvPr/>
        </p:nvSpPr>
        <p:spPr>
          <a:xfrm>
            <a:off x="1823656" y="3729999"/>
            <a:ext cx="1318225" cy="323165"/>
          </a:xfrm>
          <a:prstGeom prst="rect">
            <a:avLst/>
          </a:prstGeom>
          <a:noFill/>
        </p:spPr>
        <p:txBody>
          <a:bodyPr wrap="square">
            <a:spAutoFit/>
          </a:bodyPr>
          <a:lstStyle/>
          <a:p>
            <a:r>
              <a:rPr lang="es-US" sz="1500" dirty="0"/>
              <a:t>T4 GPU</a:t>
            </a:r>
            <a:r>
              <a:rPr lang="en-US" sz="1500" dirty="0"/>
              <a:t> run</a:t>
            </a:r>
          </a:p>
        </p:txBody>
      </p:sp>
      <p:sp>
        <p:nvSpPr>
          <p:cNvPr id="19" name="TextBox 18">
            <a:extLst>
              <a:ext uri="{FF2B5EF4-FFF2-40B4-BE49-F238E27FC236}">
                <a16:creationId xmlns:a16="http://schemas.microsoft.com/office/drawing/2014/main" id="{497E65A7-8498-7139-56D5-D2BF9476302E}"/>
              </a:ext>
            </a:extLst>
          </p:cNvPr>
          <p:cNvSpPr txBox="1"/>
          <p:nvPr/>
        </p:nvSpPr>
        <p:spPr>
          <a:xfrm>
            <a:off x="3514847" y="3676206"/>
            <a:ext cx="1612741" cy="400110"/>
          </a:xfrm>
          <a:prstGeom prst="rect">
            <a:avLst/>
          </a:prstGeom>
          <a:noFill/>
          <a:ln w="38100">
            <a:solidFill>
              <a:schemeClr val="tx1"/>
            </a:solidFill>
          </a:ln>
        </p:spPr>
        <p:txBody>
          <a:bodyPr wrap="square">
            <a:spAutoFit/>
          </a:bodyPr>
          <a:lstStyle/>
          <a:p>
            <a:r>
              <a:rPr lang="en-US" sz="2000" dirty="0"/>
              <a:t>Iteration 5</a:t>
            </a:r>
          </a:p>
        </p:txBody>
      </p:sp>
      <p:sp>
        <p:nvSpPr>
          <p:cNvPr id="20" name="TextBox 19">
            <a:extLst>
              <a:ext uri="{FF2B5EF4-FFF2-40B4-BE49-F238E27FC236}">
                <a16:creationId xmlns:a16="http://schemas.microsoft.com/office/drawing/2014/main" id="{BA5446BD-0F81-CF87-D56C-8CC7A67CB09F}"/>
              </a:ext>
            </a:extLst>
          </p:cNvPr>
          <p:cNvSpPr txBox="1"/>
          <p:nvPr/>
        </p:nvSpPr>
        <p:spPr>
          <a:xfrm>
            <a:off x="6779865" y="3676206"/>
            <a:ext cx="1612741" cy="400110"/>
          </a:xfrm>
          <a:prstGeom prst="rect">
            <a:avLst/>
          </a:prstGeom>
          <a:noFill/>
          <a:ln w="38100">
            <a:solidFill>
              <a:schemeClr val="tx1"/>
            </a:solidFill>
          </a:ln>
        </p:spPr>
        <p:txBody>
          <a:bodyPr wrap="square">
            <a:spAutoFit/>
          </a:bodyPr>
          <a:lstStyle/>
          <a:p>
            <a:r>
              <a:rPr lang="en-US" sz="2000" dirty="0"/>
              <a:t>Iteration 6</a:t>
            </a:r>
          </a:p>
        </p:txBody>
      </p:sp>
      <p:sp>
        <p:nvSpPr>
          <p:cNvPr id="21" name="TextBox 20">
            <a:extLst>
              <a:ext uri="{FF2B5EF4-FFF2-40B4-BE49-F238E27FC236}">
                <a16:creationId xmlns:a16="http://schemas.microsoft.com/office/drawing/2014/main" id="{C21AD649-3AC3-C0A6-6FAD-7EB292A64C85}"/>
              </a:ext>
            </a:extLst>
          </p:cNvPr>
          <p:cNvSpPr txBox="1"/>
          <p:nvPr/>
        </p:nvSpPr>
        <p:spPr>
          <a:xfrm>
            <a:off x="5127588" y="3753151"/>
            <a:ext cx="1318225" cy="323165"/>
          </a:xfrm>
          <a:prstGeom prst="rect">
            <a:avLst/>
          </a:prstGeom>
          <a:noFill/>
        </p:spPr>
        <p:txBody>
          <a:bodyPr wrap="square">
            <a:spAutoFit/>
          </a:bodyPr>
          <a:lstStyle/>
          <a:p>
            <a:r>
              <a:rPr lang="es-US" sz="1500" dirty="0"/>
              <a:t>T4 GPU</a:t>
            </a:r>
            <a:r>
              <a:rPr lang="en-US" sz="1500" dirty="0"/>
              <a:t> run</a:t>
            </a:r>
          </a:p>
        </p:txBody>
      </p:sp>
      <p:sp>
        <p:nvSpPr>
          <p:cNvPr id="22" name="TextBox 21">
            <a:extLst>
              <a:ext uri="{FF2B5EF4-FFF2-40B4-BE49-F238E27FC236}">
                <a16:creationId xmlns:a16="http://schemas.microsoft.com/office/drawing/2014/main" id="{B8F3F351-26F8-B0D7-D9EE-79759E3CDF00}"/>
              </a:ext>
            </a:extLst>
          </p:cNvPr>
          <p:cNvSpPr txBox="1"/>
          <p:nvPr/>
        </p:nvSpPr>
        <p:spPr>
          <a:xfrm>
            <a:off x="8392606" y="3753150"/>
            <a:ext cx="1148080" cy="323165"/>
          </a:xfrm>
          <a:prstGeom prst="rect">
            <a:avLst/>
          </a:prstGeom>
          <a:noFill/>
        </p:spPr>
        <p:txBody>
          <a:bodyPr wrap="square">
            <a:spAutoFit/>
          </a:bodyPr>
          <a:lstStyle/>
          <a:p>
            <a:r>
              <a:rPr lang="es-US" sz="1500" dirty="0"/>
              <a:t>C</a:t>
            </a:r>
            <a:r>
              <a:rPr lang="en-US" sz="1500" dirty="0"/>
              <a:t>PU run</a:t>
            </a:r>
          </a:p>
        </p:txBody>
      </p:sp>
      <p:pic>
        <p:nvPicPr>
          <p:cNvPr id="5" name="Picture 4" descr="A graph of different colored lines&#10;&#10;Description automatically generated">
            <a:extLst>
              <a:ext uri="{FF2B5EF4-FFF2-40B4-BE49-F238E27FC236}">
                <a16:creationId xmlns:a16="http://schemas.microsoft.com/office/drawing/2014/main" id="{45B7AAF3-FE94-E335-7602-E587F1517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290" y="1085616"/>
            <a:ext cx="3070191" cy="2505921"/>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D7B8F989-0DF3-7E75-AE5D-4D74D57D2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8" y="1092608"/>
            <a:ext cx="3070192" cy="2511324"/>
          </a:xfrm>
          <a:prstGeom prst="rect">
            <a:avLst/>
          </a:prstGeom>
        </p:spPr>
      </p:pic>
      <p:pic>
        <p:nvPicPr>
          <p:cNvPr id="8" name="Picture 7" descr="A graph of different colored lines&#10;&#10;Description automatically generated">
            <a:extLst>
              <a:ext uri="{FF2B5EF4-FFF2-40B4-BE49-F238E27FC236}">
                <a16:creationId xmlns:a16="http://schemas.microsoft.com/office/drawing/2014/main" id="{6F18ADFB-D23C-C6E2-0D20-E648DCAE0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6280" y="1092607"/>
            <a:ext cx="3055039" cy="2498930"/>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B2D5988B-FE6C-959C-9408-ED6926431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33" y="4076315"/>
            <a:ext cx="3070192" cy="2511324"/>
          </a:xfrm>
          <a:prstGeom prst="rect">
            <a:avLst/>
          </a:prstGeom>
        </p:spPr>
      </p:pic>
      <p:pic>
        <p:nvPicPr>
          <p:cNvPr id="23" name="Picture 22" descr="A graph of different colored lines&#10;&#10;Description automatically generated">
            <a:extLst>
              <a:ext uri="{FF2B5EF4-FFF2-40B4-BE49-F238E27FC236}">
                <a16:creationId xmlns:a16="http://schemas.microsoft.com/office/drawing/2014/main" id="{21A1E303-3AEE-C98E-F8E8-902BBE4577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8815" y="4076314"/>
            <a:ext cx="3070192" cy="2511323"/>
          </a:xfrm>
          <a:prstGeom prst="rect">
            <a:avLst/>
          </a:prstGeom>
        </p:spPr>
      </p:pic>
      <p:pic>
        <p:nvPicPr>
          <p:cNvPr id="25" name="Picture 24" descr="A graph of different colored lines&#10;&#10;Description automatically generated">
            <a:extLst>
              <a:ext uri="{FF2B5EF4-FFF2-40B4-BE49-F238E27FC236}">
                <a16:creationId xmlns:a16="http://schemas.microsoft.com/office/drawing/2014/main" id="{A4E65905-9B94-5274-6F07-09ADE251F7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7916" y="4076314"/>
            <a:ext cx="3070191" cy="2511323"/>
          </a:xfrm>
          <a:prstGeom prst="rect">
            <a:avLst/>
          </a:prstGeom>
        </p:spPr>
      </p:pic>
    </p:spTree>
    <p:extLst>
      <p:ext uri="{BB962C8B-B14F-4D97-AF65-F5344CB8AC3E}">
        <p14:creationId xmlns:p14="http://schemas.microsoft.com/office/powerpoint/2010/main" val="377178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Classification report</a:t>
            </a:r>
          </a:p>
        </p:txBody>
      </p:sp>
      <p:pic>
        <p:nvPicPr>
          <p:cNvPr id="6" name="Picture 5">
            <a:extLst>
              <a:ext uri="{FF2B5EF4-FFF2-40B4-BE49-F238E27FC236}">
                <a16:creationId xmlns:a16="http://schemas.microsoft.com/office/drawing/2014/main" id="{A5044A0C-768A-6984-9690-9BAEB4ED0A96}"/>
              </a:ext>
            </a:extLst>
          </p:cNvPr>
          <p:cNvPicPr>
            <a:picLocks noChangeAspect="1"/>
          </p:cNvPicPr>
          <p:nvPr/>
        </p:nvPicPr>
        <p:blipFill rotWithShape="1">
          <a:blip r:embed="rId2"/>
          <a:srcRect b="83950"/>
          <a:stretch/>
        </p:blipFill>
        <p:spPr>
          <a:xfrm>
            <a:off x="42441" y="803394"/>
            <a:ext cx="5964820" cy="656978"/>
          </a:xfrm>
          <a:prstGeom prst="rect">
            <a:avLst/>
          </a:prstGeom>
        </p:spPr>
      </p:pic>
      <p:sp>
        <p:nvSpPr>
          <p:cNvPr id="7" name="TextBox 6">
            <a:extLst>
              <a:ext uri="{FF2B5EF4-FFF2-40B4-BE49-F238E27FC236}">
                <a16:creationId xmlns:a16="http://schemas.microsoft.com/office/drawing/2014/main" id="{3843041C-37E4-FF81-04CD-C1B1E6A78E9A}"/>
              </a:ext>
            </a:extLst>
          </p:cNvPr>
          <p:cNvSpPr txBox="1"/>
          <p:nvPr/>
        </p:nvSpPr>
        <p:spPr>
          <a:xfrm>
            <a:off x="166973" y="1503271"/>
            <a:ext cx="1612741" cy="400110"/>
          </a:xfrm>
          <a:prstGeom prst="rect">
            <a:avLst/>
          </a:prstGeom>
          <a:noFill/>
          <a:ln w="38100">
            <a:solidFill>
              <a:srgbClr val="383838"/>
            </a:solidFill>
          </a:ln>
        </p:spPr>
        <p:txBody>
          <a:bodyPr wrap="square">
            <a:spAutoFit/>
          </a:bodyPr>
          <a:lstStyle/>
          <a:p>
            <a:r>
              <a:rPr lang="en-US" sz="2000" dirty="0"/>
              <a:t>Iteration 1</a:t>
            </a:r>
          </a:p>
        </p:txBody>
      </p:sp>
      <p:sp>
        <p:nvSpPr>
          <p:cNvPr id="8" name="TextBox 7">
            <a:extLst>
              <a:ext uri="{FF2B5EF4-FFF2-40B4-BE49-F238E27FC236}">
                <a16:creationId xmlns:a16="http://schemas.microsoft.com/office/drawing/2014/main" id="{197DC582-84F6-4CAB-3EFF-FE4FA56172E9}"/>
              </a:ext>
            </a:extLst>
          </p:cNvPr>
          <p:cNvSpPr txBox="1"/>
          <p:nvPr/>
        </p:nvSpPr>
        <p:spPr>
          <a:xfrm>
            <a:off x="171834" y="4155385"/>
            <a:ext cx="1612741" cy="400110"/>
          </a:xfrm>
          <a:prstGeom prst="rect">
            <a:avLst/>
          </a:prstGeom>
          <a:noFill/>
          <a:ln w="38100">
            <a:solidFill>
              <a:srgbClr val="383838"/>
            </a:solidFill>
          </a:ln>
        </p:spPr>
        <p:txBody>
          <a:bodyPr wrap="square">
            <a:spAutoFit/>
          </a:bodyPr>
          <a:lstStyle/>
          <a:p>
            <a:r>
              <a:rPr lang="en-US" sz="2000" dirty="0"/>
              <a:t>Iteration 2</a:t>
            </a:r>
          </a:p>
        </p:txBody>
      </p:sp>
      <p:sp>
        <p:nvSpPr>
          <p:cNvPr id="11" name="TextBox 10">
            <a:extLst>
              <a:ext uri="{FF2B5EF4-FFF2-40B4-BE49-F238E27FC236}">
                <a16:creationId xmlns:a16="http://schemas.microsoft.com/office/drawing/2014/main" id="{BEBAA5D9-872A-DD45-E44D-85902448825B}"/>
              </a:ext>
            </a:extLst>
          </p:cNvPr>
          <p:cNvSpPr txBox="1"/>
          <p:nvPr/>
        </p:nvSpPr>
        <p:spPr>
          <a:xfrm>
            <a:off x="4234465" y="1577852"/>
            <a:ext cx="1612741" cy="400110"/>
          </a:xfrm>
          <a:prstGeom prst="rect">
            <a:avLst/>
          </a:prstGeom>
          <a:noFill/>
          <a:ln w="38100">
            <a:solidFill>
              <a:srgbClr val="383838"/>
            </a:solidFill>
          </a:ln>
        </p:spPr>
        <p:txBody>
          <a:bodyPr wrap="square">
            <a:spAutoFit/>
          </a:bodyPr>
          <a:lstStyle/>
          <a:p>
            <a:r>
              <a:rPr lang="en-US" sz="2000" dirty="0"/>
              <a:t>Iteration 3</a:t>
            </a:r>
          </a:p>
        </p:txBody>
      </p:sp>
      <p:sp>
        <p:nvSpPr>
          <p:cNvPr id="13" name="TextBox 12">
            <a:extLst>
              <a:ext uri="{FF2B5EF4-FFF2-40B4-BE49-F238E27FC236}">
                <a16:creationId xmlns:a16="http://schemas.microsoft.com/office/drawing/2014/main" id="{9D9D287A-AE51-EDB8-4564-F7858E79CFD5}"/>
              </a:ext>
            </a:extLst>
          </p:cNvPr>
          <p:cNvSpPr txBox="1"/>
          <p:nvPr/>
        </p:nvSpPr>
        <p:spPr>
          <a:xfrm>
            <a:off x="4238391" y="4155385"/>
            <a:ext cx="1456352" cy="400110"/>
          </a:xfrm>
          <a:prstGeom prst="rect">
            <a:avLst/>
          </a:prstGeom>
          <a:noFill/>
          <a:ln w="38100">
            <a:solidFill>
              <a:srgbClr val="383838"/>
            </a:solidFill>
          </a:ln>
        </p:spPr>
        <p:txBody>
          <a:bodyPr wrap="square">
            <a:spAutoFit/>
          </a:bodyPr>
          <a:lstStyle/>
          <a:p>
            <a:r>
              <a:rPr lang="en-US" sz="2000" dirty="0"/>
              <a:t>Iteration 4</a:t>
            </a:r>
          </a:p>
        </p:txBody>
      </p:sp>
      <p:sp>
        <p:nvSpPr>
          <p:cNvPr id="3" name="TextBox 2">
            <a:extLst>
              <a:ext uri="{FF2B5EF4-FFF2-40B4-BE49-F238E27FC236}">
                <a16:creationId xmlns:a16="http://schemas.microsoft.com/office/drawing/2014/main" id="{D23DE1A0-EA22-635D-64BB-489AECAF0A23}"/>
              </a:ext>
            </a:extLst>
          </p:cNvPr>
          <p:cNvSpPr txBox="1"/>
          <p:nvPr/>
        </p:nvSpPr>
        <p:spPr>
          <a:xfrm>
            <a:off x="8300386" y="1579855"/>
            <a:ext cx="1456352" cy="400110"/>
          </a:xfrm>
          <a:prstGeom prst="rect">
            <a:avLst/>
          </a:prstGeom>
          <a:noFill/>
          <a:ln w="38100">
            <a:solidFill>
              <a:srgbClr val="383838"/>
            </a:solidFill>
          </a:ln>
        </p:spPr>
        <p:txBody>
          <a:bodyPr wrap="square">
            <a:spAutoFit/>
          </a:bodyPr>
          <a:lstStyle/>
          <a:p>
            <a:r>
              <a:rPr lang="en-US" sz="2000" dirty="0"/>
              <a:t>Iteration 5</a:t>
            </a:r>
          </a:p>
        </p:txBody>
      </p:sp>
      <p:sp>
        <p:nvSpPr>
          <p:cNvPr id="15" name="TextBox 14">
            <a:extLst>
              <a:ext uri="{FF2B5EF4-FFF2-40B4-BE49-F238E27FC236}">
                <a16:creationId xmlns:a16="http://schemas.microsoft.com/office/drawing/2014/main" id="{BE120F89-84CC-1146-E6A1-ADCD548B710E}"/>
              </a:ext>
            </a:extLst>
          </p:cNvPr>
          <p:cNvSpPr txBox="1"/>
          <p:nvPr/>
        </p:nvSpPr>
        <p:spPr>
          <a:xfrm>
            <a:off x="8300386" y="4155385"/>
            <a:ext cx="1456352" cy="400110"/>
          </a:xfrm>
          <a:prstGeom prst="rect">
            <a:avLst/>
          </a:prstGeom>
          <a:noFill/>
          <a:ln w="38100">
            <a:solidFill>
              <a:srgbClr val="383838"/>
            </a:solidFill>
          </a:ln>
        </p:spPr>
        <p:txBody>
          <a:bodyPr wrap="square">
            <a:spAutoFit/>
          </a:bodyPr>
          <a:lstStyle/>
          <a:p>
            <a:r>
              <a:rPr lang="en-US" sz="2000" dirty="0"/>
              <a:t>Iteration 6</a:t>
            </a:r>
          </a:p>
        </p:txBody>
      </p:sp>
      <p:sp>
        <p:nvSpPr>
          <p:cNvPr id="16" name="TextBox 15">
            <a:extLst>
              <a:ext uri="{FF2B5EF4-FFF2-40B4-BE49-F238E27FC236}">
                <a16:creationId xmlns:a16="http://schemas.microsoft.com/office/drawing/2014/main" id="{A893E65D-FD77-2E8F-52BD-52489793C72E}"/>
              </a:ext>
            </a:extLst>
          </p:cNvPr>
          <p:cNvSpPr txBox="1"/>
          <p:nvPr/>
        </p:nvSpPr>
        <p:spPr>
          <a:xfrm>
            <a:off x="5846114" y="1667575"/>
            <a:ext cx="1318225" cy="323165"/>
          </a:xfrm>
          <a:prstGeom prst="rect">
            <a:avLst/>
          </a:prstGeom>
          <a:noFill/>
        </p:spPr>
        <p:txBody>
          <a:bodyPr wrap="square">
            <a:spAutoFit/>
          </a:bodyPr>
          <a:lstStyle/>
          <a:p>
            <a:r>
              <a:rPr lang="es-US" sz="1500" dirty="0"/>
              <a:t>T4 GPU</a:t>
            </a:r>
            <a:r>
              <a:rPr lang="en-US" sz="1500" dirty="0"/>
              <a:t> run</a:t>
            </a:r>
          </a:p>
        </p:txBody>
      </p:sp>
      <p:sp>
        <p:nvSpPr>
          <p:cNvPr id="17" name="TextBox 16">
            <a:extLst>
              <a:ext uri="{FF2B5EF4-FFF2-40B4-BE49-F238E27FC236}">
                <a16:creationId xmlns:a16="http://schemas.microsoft.com/office/drawing/2014/main" id="{88F8967C-5EFB-A52B-4D59-684A6B9E40C8}"/>
              </a:ext>
            </a:extLst>
          </p:cNvPr>
          <p:cNvSpPr txBox="1"/>
          <p:nvPr/>
        </p:nvSpPr>
        <p:spPr>
          <a:xfrm>
            <a:off x="5710244" y="4223760"/>
            <a:ext cx="1318225" cy="323165"/>
          </a:xfrm>
          <a:prstGeom prst="rect">
            <a:avLst/>
          </a:prstGeom>
          <a:noFill/>
        </p:spPr>
        <p:txBody>
          <a:bodyPr wrap="square">
            <a:spAutoFit/>
          </a:bodyPr>
          <a:lstStyle/>
          <a:p>
            <a:r>
              <a:rPr lang="es-US" sz="1500" dirty="0"/>
              <a:t>T4 GPU</a:t>
            </a:r>
            <a:r>
              <a:rPr lang="en-US" sz="1500" dirty="0"/>
              <a:t> run</a:t>
            </a:r>
          </a:p>
        </p:txBody>
      </p:sp>
      <p:sp>
        <p:nvSpPr>
          <p:cNvPr id="18" name="TextBox 17">
            <a:extLst>
              <a:ext uri="{FF2B5EF4-FFF2-40B4-BE49-F238E27FC236}">
                <a16:creationId xmlns:a16="http://schemas.microsoft.com/office/drawing/2014/main" id="{9179AA4F-D44E-3310-612C-387CF7D907AA}"/>
              </a:ext>
            </a:extLst>
          </p:cNvPr>
          <p:cNvSpPr txBox="1"/>
          <p:nvPr/>
        </p:nvSpPr>
        <p:spPr>
          <a:xfrm>
            <a:off x="9779887" y="1667574"/>
            <a:ext cx="1318225" cy="323165"/>
          </a:xfrm>
          <a:prstGeom prst="rect">
            <a:avLst/>
          </a:prstGeom>
          <a:noFill/>
        </p:spPr>
        <p:txBody>
          <a:bodyPr wrap="square">
            <a:spAutoFit/>
          </a:bodyPr>
          <a:lstStyle/>
          <a:p>
            <a:r>
              <a:rPr lang="es-US" sz="1500" dirty="0"/>
              <a:t>T4 GPU</a:t>
            </a:r>
            <a:r>
              <a:rPr lang="en-US" sz="1500" dirty="0"/>
              <a:t> run</a:t>
            </a:r>
          </a:p>
        </p:txBody>
      </p:sp>
      <p:sp>
        <p:nvSpPr>
          <p:cNvPr id="20" name="TextBox 19">
            <a:extLst>
              <a:ext uri="{FF2B5EF4-FFF2-40B4-BE49-F238E27FC236}">
                <a16:creationId xmlns:a16="http://schemas.microsoft.com/office/drawing/2014/main" id="{496E496E-D456-355A-E860-56D0921271E1}"/>
              </a:ext>
            </a:extLst>
          </p:cNvPr>
          <p:cNvSpPr txBox="1"/>
          <p:nvPr/>
        </p:nvSpPr>
        <p:spPr>
          <a:xfrm>
            <a:off x="1802863" y="1580216"/>
            <a:ext cx="1148080" cy="323165"/>
          </a:xfrm>
          <a:prstGeom prst="rect">
            <a:avLst/>
          </a:prstGeom>
          <a:noFill/>
        </p:spPr>
        <p:txBody>
          <a:bodyPr wrap="square">
            <a:spAutoFit/>
          </a:bodyPr>
          <a:lstStyle/>
          <a:p>
            <a:r>
              <a:rPr lang="es-US" sz="1500" dirty="0"/>
              <a:t>C</a:t>
            </a:r>
            <a:r>
              <a:rPr lang="en-US" sz="1500" dirty="0"/>
              <a:t>PU run</a:t>
            </a:r>
          </a:p>
        </p:txBody>
      </p:sp>
      <p:sp>
        <p:nvSpPr>
          <p:cNvPr id="21" name="TextBox 20">
            <a:extLst>
              <a:ext uri="{FF2B5EF4-FFF2-40B4-BE49-F238E27FC236}">
                <a16:creationId xmlns:a16="http://schemas.microsoft.com/office/drawing/2014/main" id="{A032EEB4-E189-704C-063A-0B1D36D94BFC}"/>
              </a:ext>
            </a:extLst>
          </p:cNvPr>
          <p:cNvSpPr txBox="1"/>
          <p:nvPr/>
        </p:nvSpPr>
        <p:spPr>
          <a:xfrm>
            <a:off x="1753639" y="4232330"/>
            <a:ext cx="1148080" cy="323165"/>
          </a:xfrm>
          <a:prstGeom prst="rect">
            <a:avLst/>
          </a:prstGeom>
          <a:noFill/>
        </p:spPr>
        <p:txBody>
          <a:bodyPr wrap="square">
            <a:spAutoFit/>
          </a:bodyPr>
          <a:lstStyle/>
          <a:p>
            <a:r>
              <a:rPr lang="es-US" sz="1500" dirty="0"/>
              <a:t>C</a:t>
            </a:r>
            <a:r>
              <a:rPr lang="en-US" sz="1500" dirty="0"/>
              <a:t>PU run</a:t>
            </a:r>
          </a:p>
        </p:txBody>
      </p:sp>
      <p:sp>
        <p:nvSpPr>
          <p:cNvPr id="22" name="TextBox 21">
            <a:extLst>
              <a:ext uri="{FF2B5EF4-FFF2-40B4-BE49-F238E27FC236}">
                <a16:creationId xmlns:a16="http://schemas.microsoft.com/office/drawing/2014/main" id="{7A23AA9E-2013-8D76-43B6-DAF3A6D1B094}"/>
              </a:ext>
            </a:extLst>
          </p:cNvPr>
          <p:cNvSpPr txBox="1"/>
          <p:nvPr/>
        </p:nvSpPr>
        <p:spPr>
          <a:xfrm>
            <a:off x="9756738" y="4251891"/>
            <a:ext cx="1148080" cy="323165"/>
          </a:xfrm>
          <a:prstGeom prst="rect">
            <a:avLst/>
          </a:prstGeom>
          <a:noFill/>
        </p:spPr>
        <p:txBody>
          <a:bodyPr wrap="square">
            <a:spAutoFit/>
          </a:bodyPr>
          <a:lstStyle/>
          <a:p>
            <a:r>
              <a:rPr lang="es-US" sz="1500" dirty="0"/>
              <a:t>C</a:t>
            </a:r>
            <a:r>
              <a:rPr lang="en-US" sz="1500" dirty="0"/>
              <a:t>PU run</a:t>
            </a:r>
          </a:p>
        </p:txBody>
      </p:sp>
      <p:pic>
        <p:nvPicPr>
          <p:cNvPr id="9" name="Picture 8">
            <a:extLst>
              <a:ext uri="{FF2B5EF4-FFF2-40B4-BE49-F238E27FC236}">
                <a16:creationId xmlns:a16="http://schemas.microsoft.com/office/drawing/2014/main" id="{FDFD03A5-E848-9DBE-E75D-C55A259328E6}"/>
              </a:ext>
            </a:extLst>
          </p:cNvPr>
          <p:cNvPicPr>
            <a:picLocks noChangeAspect="1"/>
          </p:cNvPicPr>
          <p:nvPr/>
        </p:nvPicPr>
        <p:blipFill>
          <a:blip r:embed="rId3"/>
          <a:stretch>
            <a:fillRect/>
          </a:stretch>
        </p:blipFill>
        <p:spPr>
          <a:xfrm>
            <a:off x="4229461" y="4575055"/>
            <a:ext cx="3746342" cy="2063663"/>
          </a:xfrm>
          <a:prstGeom prst="rect">
            <a:avLst/>
          </a:prstGeom>
        </p:spPr>
      </p:pic>
      <p:pic>
        <p:nvPicPr>
          <p:cNvPr id="12" name="Picture 11">
            <a:extLst>
              <a:ext uri="{FF2B5EF4-FFF2-40B4-BE49-F238E27FC236}">
                <a16:creationId xmlns:a16="http://schemas.microsoft.com/office/drawing/2014/main" id="{A5AEF76D-7AB6-1F06-3A5D-6F84357D2A49}"/>
              </a:ext>
            </a:extLst>
          </p:cNvPr>
          <p:cNvPicPr>
            <a:picLocks noChangeAspect="1"/>
          </p:cNvPicPr>
          <p:nvPr/>
        </p:nvPicPr>
        <p:blipFill>
          <a:blip r:embed="rId4"/>
          <a:stretch>
            <a:fillRect/>
          </a:stretch>
        </p:blipFill>
        <p:spPr>
          <a:xfrm>
            <a:off x="8281723" y="1977962"/>
            <a:ext cx="3796348" cy="2058493"/>
          </a:xfrm>
          <a:prstGeom prst="rect">
            <a:avLst/>
          </a:prstGeom>
        </p:spPr>
      </p:pic>
      <p:pic>
        <p:nvPicPr>
          <p:cNvPr id="10" name="Picture 9">
            <a:extLst>
              <a:ext uri="{FF2B5EF4-FFF2-40B4-BE49-F238E27FC236}">
                <a16:creationId xmlns:a16="http://schemas.microsoft.com/office/drawing/2014/main" id="{060639E3-7858-F3A3-806C-8401E8AEF4D1}"/>
              </a:ext>
            </a:extLst>
          </p:cNvPr>
          <p:cNvPicPr>
            <a:picLocks noChangeAspect="1"/>
          </p:cNvPicPr>
          <p:nvPr/>
        </p:nvPicPr>
        <p:blipFill>
          <a:blip r:embed="rId5"/>
          <a:stretch>
            <a:fillRect/>
          </a:stretch>
        </p:blipFill>
        <p:spPr>
          <a:xfrm>
            <a:off x="161912" y="1903382"/>
            <a:ext cx="3912858" cy="2133074"/>
          </a:xfrm>
          <a:prstGeom prst="rect">
            <a:avLst/>
          </a:prstGeom>
        </p:spPr>
      </p:pic>
      <p:pic>
        <p:nvPicPr>
          <p:cNvPr id="14" name="Picture 13">
            <a:extLst>
              <a:ext uri="{FF2B5EF4-FFF2-40B4-BE49-F238E27FC236}">
                <a16:creationId xmlns:a16="http://schemas.microsoft.com/office/drawing/2014/main" id="{551296F9-682C-404B-383A-8D2607BDD6ED}"/>
              </a:ext>
            </a:extLst>
          </p:cNvPr>
          <p:cNvPicPr>
            <a:picLocks noChangeAspect="1"/>
          </p:cNvPicPr>
          <p:nvPr/>
        </p:nvPicPr>
        <p:blipFill>
          <a:blip r:embed="rId6"/>
          <a:stretch>
            <a:fillRect/>
          </a:stretch>
        </p:blipFill>
        <p:spPr>
          <a:xfrm>
            <a:off x="161912" y="4575054"/>
            <a:ext cx="3912858" cy="2121927"/>
          </a:xfrm>
          <a:prstGeom prst="rect">
            <a:avLst/>
          </a:prstGeom>
        </p:spPr>
      </p:pic>
      <p:pic>
        <p:nvPicPr>
          <p:cNvPr id="23" name="Picture 22">
            <a:extLst>
              <a:ext uri="{FF2B5EF4-FFF2-40B4-BE49-F238E27FC236}">
                <a16:creationId xmlns:a16="http://schemas.microsoft.com/office/drawing/2014/main" id="{64597325-E062-1FC3-F7E9-46BDE035242E}"/>
              </a:ext>
            </a:extLst>
          </p:cNvPr>
          <p:cNvPicPr>
            <a:picLocks noChangeAspect="1"/>
          </p:cNvPicPr>
          <p:nvPr/>
        </p:nvPicPr>
        <p:blipFill>
          <a:blip r:embed="rId7"/>
          <a:stretch>
            <a:fillRect/>
          </a:stretch>
        </p:blipFill>
        <p:spPr>
          <a:xfrm>
            <a:off x="8280066" y="4546925"/>
            <a:ext cx="3805616" cy="2058493"/>
          </a:xfrm>
          <a:prstGeom prst="rect">
            <a:avLst/>
          </a:prstGeom>
        </p:spPr>
      </p:pic>
      <p:pic>
        <p:nvPicPr>
          <p:cNvPr id="19" name="Picture 18">
            <a:extLst>
              <a:ext uri="{FF2B5EF4-FFF2-40B4-BE49-F238E27FC236}">
                <a16:creationId xmlns:a16="http://schemas.microsoft.com/office/drawing/2014/main" id="{4483BAC0-2986-BD70-613E-CEF66A8838DD}"/>
              </a:ext>
            </a:extLst>
          </p:cNvPr>
          <p:cNvPicPr>
            <a:picLocks noChangeAspect="1"/>
          </p:cNvPicPr>
          <p:nvPr/>
        </p:nvPicPr>
        <p:blipFill>
          <a:blip r:embed="rId8"/>
          <a:stretch>
            <a:fillRect/>
          </a:stretch>
        </p:blipFill>
        <p:spPr>
          <a:xfrm>
            <a:off x="4217886" y="1977962"/>
            <a:ext cx="3718935" cy="2058493"/>
          </a:xfrm>
          <a:prstGeom prst="rect">
            <a:avLst/>
          </a:prstGeom>
        </p:spPr>
      </p:pic>
    </p:spTree>
    <p:extLst>
      <p:ext uri="{BB962C8B-B14F-4D97-AF65-F5344CB8AC3E}">
        <p14:creationId xmlns:p14="http://schemas.microsoft.com/office/powerpoint/2010/main" val="1993512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Save trained model back in google drive</a:t>
            </a:r>
          </a:p>
        </p:txBody>
      </p:sp>
      <p:sp>
        <p:nvSpPr>
          <p:cNvPr id="3" name="TextBox 2">
            <a:extLst>
              <a:ext uri="{FF2B5EF4-FFF2-40B4-BE49-F238E27FC236}">
                <a16:creationId xmlns:a16="http://schemas.microsoft.com/office/drawing/2014/main" id="{2708C9C0-09CE-B0B1-1041-B5E8DB0B4FE2}"/>
              </a:ext>
            </a:extLst>
          </p:cNvPr>
          <p:cNvSpPr txBox="1"/>
          <p:nvPr/>
        </p:nvSpPr>
        <p:spPr>
          <a:xfrm>
            <a:off x="3331977" y="5723084"/>
            <a:ext cx="5800449" cy="1015663"/>
          </a:xfrm>
          <a:prstGeom prst="rect">
            <a:avLst/>
          </a:prstGeom>
          <a:noFill/>
        </p:spPr>
        <p:txBody>
          <a:bodyPr wrap="square">
            <a:spAutoFit/>
          </a:bodyPr>
          <a:lstStyle/>
          <a:p>
            <a:r>
              <a:rPr lang="en-US" sz="2000" dirty="0"/>
              <a:t>We ended up using the 6</a:t>
            </a:r>
            <a:r>
              <a:rPr lang="en-US" sz="2000" baseline="30000" dirty="0"/>
              <a:t>th</a:t>
            </a:r>
            <a:r>
              <a:rPr lang="en-US" sz="2000" dirty="0"/>
              <a:t> Iteration model, also, it is saved in a different folder in Google drive</a:t>
            </a:r>
          </a:p>
        </p:txBody>
      </p:sp>
      <p:pic>
        <p:nvPicPr>
          <p:cNvPr id="7" name="Picture 6">
            <a:extLst>
              <a:ext uri="{FF2B5EF4-FFF2-40B4-BE49-F238E27FC236}">
                <a16:creationId xmlns:a16="http://schemas.microsoft.com/office/drawing/2014/main" id="{FA442D8A-5D63-B5ED-B492-631A1729070B}"/>
              </a:ext>
            </a:extLst>
          </p:cNvPr>
          <p:cNvPicPr>
            <a:picLocks noChangeAspect="1"/>
          </p:cNvPicPr>
          <p:nvPr/>
        </p:nvPicPr>
        <p:blipFill rotWithShape="1">
          <a:blip r:embed="rId2"/>
          <a:srcRect b="11179"/>
          <a:stretch/>
        </p:blipFill>
        <p:spPr>
          <a:xfrm>
            <a:off x="134180" y="1062888"/>
            <a:ext cx="11967000" cy="3980414"/>
          </a:xfrm>
          <a:prstGeom prst="rect">
            <a:avLst/>
          </a:prstGeom>
        </p:spPr>
      </p:pic>
      <p:pic>
        <p:nvPicPr>
          <p:cNvPr id="11" name="Picture 10">
            <a:extLst>
              <a:ext uri="{FF2B5EF4-FFF2-40B4-BE49-F238E27FC236}">
                <a16:creationId xmlns:a16="http://schemas.microsoft.com/office/drawing/2014/main" id="{DA0E4183-89B3-AA7C-723C-BA7B6420749A}"/>
              </a:ext>
            </a:extLst>
          </p:cNvPr>
          <p:cNvPicPr>
            <a:picLocks noChangeAspect="1"/>
          </p:cNvPicPr>
          <p:nvPr/>
        </p:nvPicPr>
        <p:blipFill rotWithShape="1">
          <a:blip r:embed="rId2"/>
          <a:srcRect t="94275"/>
          <a:stretch/>
        </p:blipFill>
        <p:spPr>
          <a:xfrm>
            <a:off x="134180" y="5043302"/>
            <a:ext cx="11967000" cy="256572"/>
          </a:xfrm>
          <a:prstGeom prst="rect">
            <a:avLst/>
          </a:prstGeom>
        </p:spPr>
      </p:pic>
    </p:spTree>
    <p:extLst>
      <p:ext uri="{BB962C8B-B14F-4D97-AF65-F5344CB8AC3E}">
        <p14:creationId xmlns:p14="http://schemas.microsoft.com/office/powerpoint/2010/main" val="1561234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2462875" y="2028616"/>
            <a:ext cx="7266250" cy="2800767"/>
          </a:xfrm>
          <a:prstGeom prst="rect">
            <a:avLst/>
          </a:prstGeom>
          <a:noFill/>
        </p:spPr>
        <p:txBody>
          <a:bodyPr wrap="square" rtlCol="0">
            <a:spAutoFit/>
          </a:bodyPr>
          <a:lstStyle/>
          <a:p>
            <a:pPr algn="ctr"/>
            <a:r>
              <a:rPr lang="en-US" sz="8800" u="sng" dirty="0"/>
              <a:t>UI (User Interface)</a:t>
            </a:r>
          </a:p>
        </p:txBody>
      </p:sp>
    </p:spTree>
    <p:extLst>
      <p:ext uri="{BB962C8B-B14F-4D97-AF65-F5344CB8AC3E}">
        <p14:creationId xmlns:p14="http://schemas.microsoft.com/office/powerpoint/2010/main" val="1226771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2500975" y="1997839"/>
            <a:ext cx="7266250" cy="2862322"/>
          </a:xfrm>
          <a:prstGeom prst="rect">
            <a:avLst/>
          </a:prstGeom>
          <a:noFill/>
        </p:spPr>
        <p:txBody>
          <a:bodyPr wrap="square" rtlCol="0">
            <a:spAutoFit/>
          </a:bodyPr>
          <a:lstStyle/>
          <a:p>
            <a:pPr algn="ctr"/>
            <a:r>
              <a:rPr lang="en-US" sz="6000" u="sng" dirty="0"/>
              <a:t>Deep learning model with Transfer Learning</a:t>
            </a:r>
          </a:p>
        </p:txBody>
      </p:sp>
    </p:spTree>
    <p:extLst>
      <p:ext uri="{BB962C8B-B14F-4D97-AF65-F5344CB8AC3E}">
        <p14:creationId xmlns:p14="http://schemas.microsoft.com/office/powerpoint/2010/main" val="9636736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1875626" cy="692497"/>
          </a:xfrm>
          <a:prstGeom prst="rect">
            <a:avLst/>
          </a:prstGeom>
          <a:noFill/>
        </p:spPr>
        <p:txBody>
          <a:bodyPr wrap="square" rtlCol="0">
            <a:spAutoFit/>
          </a:bodyPr>
          <a:lstStyle/>
          <a:p>
            <a:r>
              <a:rPr lang="en-US" sz="3900" u="sng" dirty="0"/>
              <a:t>Prerequisites</a:t>
            </a:r>
          </a:p>
        </p:txBody>
      </p:sp>
      <p:pic>
        <p:nvPicPr>
          <p:cNvPr id="4" name="Picture 3">
            <a:extLst>
              <a:ext uri="{FF2B5EF4-FFF2-40B4-BE49-F238E27FC236}">
                <a16:creationId xmlns:a16="http://schemas.microsoft.com/office/drawing/2014/main" id="{0CF71FDB-612F-E081-D707-9320F0031F74}"/>
              </a:ext>
            </a:extLst>
          </p:cNvPr>
          <p:cNvPicPr>
            <a:picLocks noChangeAspect="1"/>
          </p:cNvPicPr>
          <p:nvPr/>
        </p:nvPicPr>
        <p:blipFill>
          <a:blip r:embed="rId2"/>
          <a:stretch>
            <a:fillRect/>
          </a:stretch>
        </p:blipFill>
        <p:spPr>
          <a:xfrm>
            <a:off x="279666" y="941794"/>
            <a:ext cx="11433914" cy="3297156"/>
          </a:xfrm>
          <a:prstGeom prst="rect">
            <a:avLst/>
          </a:prstGeom>
        </p:spPr>
      </p:pic>
      <p:sp>
        <p:nvSpPr>
          <p:cNvPr id="5" name="TextBox 4">
            <a:extLst>
              <a:ext uri="{FF2B5EF4-FFF2-40B4-BE49-F238E27FC236}">
                <a16:creationId xmlns:a16="http://schemas.microsoft.com/office/drawing/2014/main" id="{4D252932-A37D-E946-66EE-E28D7947D224}"/>
              </a:ext>
            </a:extLst>
          </p:cNvPr>
          <p:cNvSpPr txBox="1"/>
          <p:nvPr/>
        </p:nvSpPr>
        <p:spPr>
          <a:xfrm>
            <a:off x="3033730" y="4488247"/>
            <a:ext cx="6124540" cy="707886"/>
          </a:xfrm>
          <a:prstGeom prst="rect">
            <a:avLst/>
          </a:prstGeom>
          <a:noFill/>
        </p:spPr>
        <p:txBody>
          <a:bodyPr wrap="square">
            <a:spAutoFit/>
          </a:bodyPr>
          <a:lstStyle/>
          <a:p>
            <a:r>
              <a:rPr lang="en-US" sz="2000" dirty="0"/>
              <a:t>This file was built in a local python environment for ease of access to device’s hardware</a:t>
            </a:r>
          </a:p>
        </p:txBody>
      </p:sp>
    </p:spTree>
    <p:extLst>
      <p:ext uri="{BB962C8B-B14F-4D97-AF65-F5344CB8AC3E}">
        <p14:creationId xmlns:p14="http://schemas.microsoft.com/office/powerpoint/2010/main" val="1005142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Import critical libraries</a:t>
            </a:r>
          </a:p>
        </p:txBody>
      </p:sp>
      <p:sp>
        <p:nvSpPr>
          <p:cNvPr id="7" name="TextBox 6">
            <a:extLst>
              <a:ext uri="{FF2B5EF4-FFF2-40B4-BE49-F238E27FC236}">
                <a16:creationId xmlns:a16="http://schemas.microsoft.com/office/drawing/2014/main" id="{BE8F5891-9C1B-C85A-F6BE-CA5FB80C4941}"/>
              </a:ext>
            </a:extLst>
          </p:cNvPr>
          <p:cNvSpPr txBox="1"/>
          <p:nvPr/>
        </p:nvSpPr>
        <p:spPr>
          <a:xfrm>
            <a:off x="7222602" y="827168"/>
            <a:ext cx="4699321" cy="3477875"/>
          </a:xfrm>
          <a:prstGeom prst="rect">
            <a:avLst/>
          </a:prstGeom>
          <a:noFill/>
          <a:ln w="57150">
            <a:solidFill>
              <a:srgbClr val="060621"/>
            </a:solidFill>
          </a:ln>
        </p:spPr>
        <p:txBody>
          <a:bodyPr wrap="square" rtlCol="0">
            <a:spAutoFit/>
          </a:bodyPr>
          <a:lstStyle/>
          <a:p>
            <a:pPr marL="285750" indent="-285750">
              <a:buFont typeface="Arial" panose="020B0604020202020204" pitchFamily="34" charset="0"/>
              <a:buChar char="•"/>
            </a:pPr>
            <a:r>
              <a:rPr lang="en-US" sz="2000" dirty="0" err="1"/>
              <a:t>tensorflow</a:t>
            </a:r>
            <a:r>
              <a:rPr lang="en-US" sz="2000" dirty="0"/>
              <a:t>: opensource library for the deep learning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image: image processing and manipulation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err="1"/>
              <a:t>numpy</a:t>
            </a:r>
            <a:r>
              <a:rPr lang="en-US" sz="2000" dirty="0"/>
              <a:t>: For scientific computation in Python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cv2: To perform operations on images and videos</a:t>
            </a:r>
          </a:p>
        </p:txBody>
      </p:sp>
      <p:pic>
        <p:nvPicPr>
          <p:cNvPr id="5" name="Picture 4">
            <a:extLst>
              <a:ext uri="{FF2B5EF4-FFF2-40B4-BE49-F238E27FC236}">
                <a16:creationId xmlns:a16="http://schemas.microsoft.com/office/drawing/2014/main" id="{B83F5A10-8A3E-85F6-7185-0164EC3BA562}"/>
              </a:ext>
            </a:extLst>
          </p:cNvPr>
          <p:cNvPicPr>
            <a:picLocks noChangeAspect="1"/>
          </p:cNvPicPr>
          <p:nvPr/>
        </p:nvPicPr>
        <p:blipFill>
          <a:blip r:embed="rId2"/>
          <a:stretch>
            <a:fillRect/>
          </a:stretch>
        </p:blipFill>
        <p:spPr>
          <a:xfrm>
            <a:off x="163312" y="692496"/>
            <a:ext cx="7082440" cy="3747219"/>
          </a:xfrm>
          <a:prstGeom prst="rect">
            <a:avLst/>
          </a:prstGeom>
        </p:spPr>
      </p:pic>
    </p:spTree>
    <p:extLst>
      <p:ext uri="{BB962C8B-B14F-4D97-AF65-F5344CB8AC3E}">
        <p14:creationId xmlns:p14="http://schemas.microsoft.com/office/powerpoint/2010/main" val="217403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ABDEAB9-AD7E-C00F-0877-3C27B25D3B65}"/>
              </a:ext>
            </a:extLst>
          </p:cNvPr>
          <p:cNvSpPr txBox="1"/>
          <p:nvPr/>
        </p:nvSpPr>
        <p:spPr>
          <a:xfrm>
            <a:off x="4122837" y="894621"/>
            <a:ext cx="2733142" cy="923330"/>
          </a:xfrm>
          <a:prstGeom prst="rect">
            <a:avLst/>
          </a:prstGeom>
          <a:noFill/>
          <a:ln w="57150">
            <a:solidFill>
              <a:srgbClr val="060621"/>
            </a:solidFill>
          </a:ln>
        </p:spPr>
        <p:txBody>
          <a:bodyPr wrap="square" rtlCol="0">
            <a:spAutoFit/>
          </a:bodyPr>
          <a:lstStyle/>
          <a:p>
            <a:pPr marL="285750" indent="-285750">
              <a:buFont typeface="Arial" panose="020B0604020202020204" pitchFamily="34" charset="0"/>
              <a:buChar char="•"/>
            </a:pPr>
            <a:r>
              <a:rPr lang="en-US" dirty="0"/>
              <a:t>Expected width and height of incoming image data points</a:t>
            </a:r>
          </a:p>
        </p:txBody>
      </p:sp>
      <p:sp>
        <p:nvSpPr>
          <p:cNvPr id="15" name="TextBox 14">
            <a:extLst>
              <a:ext uri="{FF2B5EF4-FFF2-40B4-BE49-F238E27FC236}">
                <a16:creationId xmlns:a16="http://schemas.microsoft.com/office/drawing/2014/main" id="{38EB3D9D-DECE-2A99-A733-76ECB011EF22}"/>
              </a:ext>
            </a:extLst>
          </p:cNvPr>
          <p:cNvSpPr txBox="1"/>
          <p:nvPr/>
        </p:nvSpPr>
        <p:spPr>
          <a:xfrm>
            <a:off x="10520906" y="2882454"/>
            <a:ext cx="1505940" cy="400110"/>
          </a:xfrm>
          <a:prstGeom prst="rect">
            <a:avLst/>
          </a:prstGeom>
          <a:noFill/>
          <a:ln w="57150">
            <a:solidFill>
              <a:srgbClr val="060621"/>
            </a:solidFill>
          </a:ln>
        </p:spPr>
        <p:txBody>
          <a:bodyPr wrap="square" rtlCol="0">
            <a:spAutoFit/>
          </a:bodyPr>
          <a:lstStyle/>
          <a:p>
            <a:pPr marL="285750" indent="-285750">
              <a:buFont typeface="Arial" panose="020B0604020202020204" pitchFamily="34" charset="0"/>
              <a:buChar char="•"/>
            </a:pPr>
            <a:r>
              <a:rPr lang="en-US" sz="2000" dirty="0"/>
              <a:t>Classes</a:t>
            </a:r>
          </a:p>
        </p:txBody>
      </p:sp>
      <p:sp>
        <p:nvSpPr>
          <p:cNvPr id="18" name="TextBox 17">
            <a:extLst>
              <a:ext uri="{FF2B5EF4-FFF2-40B4-BE49-F238E27FC236}">
                <a16:creationId xmlns:a16="http://schemas.microsoft.com/office/drawing/2014/main" id="{06B9B5C6-CCCF-3DE3-0014-532119580C97}"/>
              </a:ext>
            </a:extLst>
          </p:cNvPr>
          <p:cNvSpPr txBox="1"/>
          <p:nvPr/>
        </p:nvSpPr>
        <p:spPr>
          <a:xfrm>
            <a:off x="7787764" y="4530156"/>
            <a:ext cx="2733142" cy="1323439"/>
          </a:xfrm>
          <a:prstGeom prst="rect">
            <a:avLst/>
          </a:prstGeom>
          <a:noFill/>
          <a:ln w="57150">
            <a:solidFill>
              <a:srgbClr val="060621"/>
            </a:solidFill>
          </a:ln>
        </p:spPr>
        <p:txBody>
          <a:bodyPr wrap="square" rtlCol="0">
            <a:spAutoFit/>
          </a:bodyPr>
          <a:lstStyle/>
          <a:p>
            <a:pPr marL="285750" indent="-285750">
              <a:buFont typeface="Arial" panose="020B0604020202020204" pitchFamily="34" charset="0"/>
              <a:buChar char="•"/>
            </a:pPr>
            <a:r>
              <a:rPr lang="en-US" sz="2000" dirty="0"/>
              <a:t>Load both DL models for the user to choose one or another</a:t>
            </a:r>
          </a:p>
        </p:txBody>
      </p:sp>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Hyperparameters and global variables</a:t>
            </a:r>
          </a:p>
        </p:txBody>
      </p:sp>
      <p:pic>
        <p:nvPicPr>
          <p:cNvPr id="5" name="Picture 4">
            <a:extLst>
              <a:ext uri="{FF2B5EF4-FFF2-40B4-BE49-F238E27FC236}">
                <a16:creationId xmlns:a16="http://schemas.microsoft.com/office/drawing/2014/main" id="{FC4D14D2-6F9A-C0A5-74DF-FCD1EBF800F2}"/>
              </a:ext>
            </a:extLst>
          </p:cNvPr>
          <p:cNvPicPr>
            <a:picLocks noChangeAspect="1"/>
          </p:cNvPicPr>
          <p:nvPr/>
        </p:nvPicPr>
        <p:blipFill>
          <a:blip r:embed="rId2"/>
          <a:stretch>
            <a:fillRect/>
          </a:stretch>
        </p:blipFill>
        <p:spPr>
          <a:xfrm>
            <a:off x="165155" y="748494"/>
            <a:ext cx="3964377" cy="1184478"/>
          </a:xfrm>
          <a:prstGeom prst="rect">
            <a:avLst/>
          </a:prstGeom>
        </p:spPr>
      </p:pic>
      <p:pic>
        <p:nvPicPr>
          <p:cNvPr id="13" name="Picture 12">
            <a:extLst>
              <a:ext uri="{FF2B5EF4-FFF2-40B4-BE49-F238E27FC236}">
                <a16:creationId xmlns:a16="http://schemas.microsoft.com/office/drawing/2014/main" id="{F7ABCFA2-A970-045E-604C-8B87464D33B0}"/>
              </a:ext>
            </a:extLst>
          </p:cNvPr>
          <p:cNvPicPr>
            <a:picLocks noChangeAspect="1"/>
          </p:cNvPicPr>
          <p:nvPr/>
        </p:nvPicPr>
        <p:blipFill>
          <a:blip r:embed="rId3"/>
          <a:stretch>
            <a:fillRect/>
          </a:stretch>
        </p:blipFill>
        <p:spPr>
          <a:xfrm>
            <a:off x="165155" y="2603476"/>
            <a:ext cx="10429427" cy="1003082"/>
          </a:xfrm>
          <a:prstGeom prst="rect">
            <a:avLst/>
          </a:prstGeom>
        </p:spPr>
      </p:pic>
      <p:pic>
        <p:nvPicPr>
          <p:cNvPr id="17" name="Picture 16">
            <a:extLst>
              <a:ext uri="{FF2B5EF4-FFF2-40B4-BE49-F238E27FC236}">
                <a16:creationId xmlns:a16="http://schemas.microsoft.com/office/drawing/2014/main" id="{92FB942E-743A-4678-70E6-57CD4BD1224E}"/>
              </a:ext>
            </a:extLst>
          </p:cNvPr>
          <p:cNvPicPr>
            <a:picLocks noChangeAspect="1"/>
          </p:cNvPicPr>
          <p:nvPr/>
        </p:nvPicPr>
        <p:blipFill>
          <a:blip r:embed="rId4"/>
          <a:stretch>
            <a:fillRect/>
          </a:stretch>
        </p:blipFill>
        <p:spPr>
          <a:xfrm>
            <a:off x="165155" y="4277062"/>
            <a:ext cx="7671210" cy="1829628"/>
          </a:xfrm>
          <a:prstGeom prst="rect">
            <a:avLst/>
          </a:prstGeom>
        </p:spPr>
      </p:pic>
    </p:spTree>
    <p:extLst>
      <p:ext uri="{BB962C8B-B14F-4D97-AF65-F5344CB8AC3E}">
        <p14:creationId xmlns:p14="http://schemas.microsoft.com/office/powerpoint/2010/main" val="3666462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EB3D9D-DECE-2A99-A733-76ECB011EF22}"/>
              </a:ext>
            </a:extLst>
          </p:cNvPr>
          <p:cNvSpPr txBox="1"/>
          <p:nvPr/>
        </p:nvSpPr>
        <p:spPr>
          <a:xfrm>
            <a:off x="8484243" y="1083074"/>
            <a:ext cx="3240909" cy="2246769"/>
          </a:xfrm>
          <a:prstGeom prst="rect">
            <a:avLst/>
          </a:prstGeom>
          <a:noFill/>
          <a:ln w="57150">
            <a:solidFill>
              <a:srgbClr val="060621"/>
            </a:solidFill>
          </a:ln>
        </p:spPr>
        <p:txBody>
          <a:bodyPr wrap="square" rtlCol="0">
            <a:spAutoFit/>
          </a:bodyPr>
          <a:lstStyle/>
          <a:p>
            <a:pPr marL="285750" indent="-285750">
              <a:buFont typeface="Arial" panose="020B0604020202020204" pitchFamily="34" charset="0"/>
              <a:buChar char="•"/>
            </a:pPr>
            <a:r>
              <a:rPr lang="en-US" sz="2000" dirty="0"/>
              <a:t>This function takes the input image and preprocess it to the expected and suitable input for the DL model to make a prediction</a:t>
            </a:r>
          </a:p>
        </p:txBody>
      </p:sp>
      <p:sp>
        <p:nvSpPr>
          <p:cNvPr id="8" name="TextBox 7">
            <a:extLst>
              <a:ext uri="{FF2B5EF4-FFF2-40B4-BE49-F238E27FC236}">
                <a16:creationId xmlns:a16="http://schemas.microsoft.com/office/drawing/2014/main" id="{BE0AD9EF-1CE6-AEA2-39A3-20239B57F4EA}"/>
              </a:ext>
            </a:extLst>
          </p:cNvPr>
          <p:cNvSpPr txBox="1"/>
          <p:nvPr/>
        </p:nvSpPr>
        <p:spPr>
          <a:xfrm>
            <a:off x="8541221" y="4470151"/>
            <a:ext cx="3240909" cy="1631216"/>
          </a:xfrm>
          <a:prstGeom prst="rect">
            <a:avLst/>
          </a:prstGeom>
          <a:noFill/>
          <a:ln w="57150">
            <a:solidFill>
              <a:srgbClr val="060621"/>
            </a:solidFill>
          </a:ln>
        </p:spPr>
        <p:txBody>
          <a:bodyPr wrap="square" rtlCol="0">
            <a:spAutoFit/>
          </a:bodyPr>
          <a:lstStyle/>
          <a:p>
            <a:pPr marL="285750" indent="-285750">
              <a:buFont typeface="Arial" panose="020B0604020202020204" pitchFamily="34" charset="0"/>
              <a:buChar char="•"/>
            </a:pPr>
            <a:r>
              <a:rPr lang="en-US" sz="2000" dirty="0"/>
              <a:t>This function makes a prediction by taking the selected model and preprocessed image</a:t>
            </a:r>
          </a:p>
        </p:txBody>
      </p:sp>
      <p:sp>
        <p:nvSpPr>
          <p:cNvPr id="2" name="TextBox 1">
            <a:extLst>
              <a:ext uri="{FF2B5EF4-FFF2-40B4-BE49-F238E27FC236}">
                <a16:creationId xmlns:a16="http://schemas.microsoft.com/office/drawing/2014/main" id="{1735B1E8-014D-9F21-4554-00B313133C11}"/>
              </a:ext>
            </a:extLst>
          </p:cNvPr>
          <p:cNvSpPr txBox="1"/>
          <p:nvPr/>
        </p:nvSpPr>
        <p:spPr>
          <a:xfrm>
            <a:off x="-1" y="0"/>
            <a:ext cx="12192001" cy="692497"/>
          </a:xfrm>
          <a:prstGeom prst="rect">
            <a:avLst/>
          </a:prstGeom>
          <a:noFill/>
        </p:spPr>
        <p:txBody>
          <a:bodyPr wrap="square" rtlCol="0">
            <a:spAutoFit/>
          </a:bodyPr>
          <a:lstStyle/>
          <a:p>
            <a:r>
              <a:rPr lang="en-US" sz="3900" u="sng" dirty="0"/>
              <a:t>Functions for image preprocessing and prediction</a:t>
            </a:r>
          </a:p>
        </p:txBody>
      </p:sp>
      <p:pic>
        <p:nvPicPr>
          <p:cNvPr id="4" name="Picture 3">
            <a:extLst>
              <a:ext uri="{FF2B5EF4-FFF2-40B4-BE49-F238E27FC236}">
                <a16:creationId xmlns:a16="http://schemas.microsoft.com/office/drawing/2014/main" id="{7CDDF643-75BC-4BE0-7966-5401772962A2}"/>
              </a:ext>
            </a:extLst>
          </p:cNvPr>
          <p:cNvPicPr>
            <a:picLocks noChangeAspect="1"/>
          </p:cNvPicPr>
          <p:nvPr/>
        </p:nvPicPr>
        <p:blipFill>
          <a:blip r:embed="rId2"/>
          <a:stretch>
            <a:fillRect/>
          </a:stretch>
        </p:blipFill>
        <p:spPr>
          <a:xfrm>
            <a:off x="105301" y="756633"/>
            <a:ext cx="8412770" cy="3004561"/>
          </a:xfrm>
          <a:prstGeom prst="rect">
            <a:avLst/>
          </a:prstGeom>
        </p:spPr>
      </p:pic>
      <p:pic>
        <p:nvPicPr>
          <p:cNvPr id="7" name="Picture 6">
            <a:extLst>
              <a:ext uri="{FF2B5EF4-FFF2-40B4-BE49-F238E27FC236}">
                <a16:creationId xmlns:a16="http://schemas.microsoft.com/office/drawing/2014/main" id="{F3DCA575-DF8A-198D-74ED-91A5A7BE0276}"/>
              </a:ext>
            </a:extLst>
          </p:cNvPr>
          <p:cNvPicPr>
            <a:picLocks noChangeAspect="1"/>
          </p:cNvPicPr>
          <p:nvPr/>
        </p:nvPicPr>
        <p:blipFill>
          <a:blip r:embed="rId3"/>
          <a:stretch>
            <a:fillRect/>
          </a:stretch>
        </p:blipFill>
        <p:spPr>
          <a:xfrm>
            <a:off x="105300" y="3992880"/>
            <a:ext cx="8470646" cy="2789885"/>
          </a:xfrm>
          <a:prstGeom prst="rect">
            <a:avLst/>
          </a:prstGeom>
        </p:spPr>
      </p:pic>
    </p:spTree>
    <p:extLst>
      <p:ext uri="{BB962C8B-B14F-4D97-AF65-F5344CB8AC3E}">
        <p14:creationId xmlns:p14="http://schemas.microsoft.com/office/powerpoint/2010/main" val="2195828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2192001" cy="692497"/>
          </a:xfrm>
          <a:prstGeom prst="rect">
            <a:avLst/>
          </a:prstGeom>
          <a:noFill/>
        </p:spPr>
        <p:txBody>
          <a:bodyPr wrap="square" rtlCol="0">
            <a:spAutoFit/>
          </a:bodyPr>
          <a:lstStyle/>
          <a:p>
            <a:r>
              <a:rPr lang="en-US" sz="3900" u="sng" dirty="0"/>
              <a:t>CV2 initialization</a:t>
            </a:r>
          </a:p>
        </p:txBody>
      </p:sp>
      <p:sp>
        <p:nvSpPr>
          <p:cNvPr id="15" name="TextBox 14">
            <a:extLst>
              <a:ext uri="{FF2B5EF4-FFF2-40B4-BE49-F238E27FC236}">
                <a16:creationId xmlns:a16="http://schemas.microsoft.com/office/drawing/2014/main" id="{38EB3D9D-DECE-2A99-A733-76ECB011EF22}"/>
              </a:ext>
            </a:extLst>
          </p:cNvPr>
          <p:cNvSpPr txBox="1"/>
          <p:nvPr/>
        </p:nvSpPr>
        <p:spPr>
          <a:xfrm>
            <a:off x="569216" y="4325247"/>
            <a:ext cx="10357287" cy="1015663"/>
          </a:xfrm>
          <a:prstGeom prst="rect">
            <a:avLst/>
          </a:prstGeom>
          <a:noFill/>
          <a:ln w="57150">
            <a:solidFill>
              <a:srgbClr val="060621"/>
            </a:solidFill>
          </a:ln>
        </p:spPr>
        <p:txBody>
          <a:bodyPr wrap="square" rtlCol="0">
            <a:spAutoFit/>
          </a:bodyPr>
          <a:lstStyle/>
          <a:p>
            <a:pPr marL="285750" indent="-285750">
              <a:buFont typeface="Arial" panose="020B0604020202020204" pitchFamily="34" charset="0"/>
              <a:buChar char="•"/>
            </a:pPr>
            <a:r>
              <a:rPr lang="en-US" sz="2000" dirty="0"/>
              <a:t>Use OpenCV (cv2) to capture video from the device’s webcam, detect faces in real-time using a pre-trained </a:t>
            </a:r>
            <a:r>
              <a:rPr lang="en-US" sz="2000" dirty="0" err="1"/>
              <a:t>Haar</a:t>
            </a:r>
            <a:r>
              <a:rPr lang="en-US" sz="2000" dirty="0"/>
              <a:t> Cascade classifier and then save the video with overlaid face detection rectangles</a:t>
            </a:r>
          </a:p>
        </p:txBody>
      </p:sp>
      <p:pic>
        <p:nvPicPr>
          <p:cNvPr id="5" name="Picture 4">
            <a:extLst>
              <a:ext uri="{FF2B5EF4-FFF2-40B4-BE49-F238E27FC236}">
                <a16:creationId xmlns:a16="http://schemas.microsoft.com/office/drawing/2014/main" id="{9CE57259-0821-A2B5-EF31-DEA8A29C1A19}"/>
              </a:ext>
            </a:extLst>
          </p:cNvPr>
          <p:cNvPicPr>
            <a:picLocks noChangeAspect="1"/>
          </p:cNvPicPr>
          <p:nvPr/>
        </p:nvPicPr>
        <p:blipFill>
          <a:blip r:embed="rId2"/>
          <a:stretch>
            <a:fillRect/>
          </a:stretch>
        </p:blipFill>
        <p:spPr>
          <a:xfrm>
            <a:off x="511342" y="785424"/>
            <a:ext cx="10460631" cy="3539823"/>
          </a:xfrm>
          <a:prstGeom prst="rect">
            <a:avLst/>
          </a:prstGeom>
        </p:spPr>
      </p:pic>
    </p:spTree>
    <p:extLst>
      <p:ext uri="{BB962C8B-B14F-4D97-AF65-F5344CB8AC3E}">
        <p14:creationId xmlns:p14="http://schemas.microsoft.com/office/powerpoint/2010/main" val="3376287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2192001" cy="692497"/>
          </a:xfrm>
          <a:prstGeom prst="rect">
            <a:avLst/>
          </a:prstGeom>
          <a:noFill/>
        </p:spPr>
        <p:txBody>
          <a:bodyPr wrap="square" rtlCol="0">
            <a:spAutoFit/>
          </a:bodyPr>
          <a:lstStyle/>
          <a:p>
            <a:r>
              <a:rPr lang="en-US" sz="3900" u="sng" dirty="0"/>
              <a:t>UI visualization pt.1</a:t>
            </a:r>
          </a:p>
        </p:txBody>
      </p:sp>
      <p:sp>
        <p:nvSpPr>
          <p:cNvPr id="15" name="TextBox 14">
            <a:extLst>
              <a:ext uri="{FF2B5EF4-FFF2-40B4-BE49-F238E27FC236}">
                <a16:creationId xmlns:a16="http://schemas.microsoft.com/office/drawing/2014/main" id="{38EB3D9D-DECE-2A99-A733-76ECB011EF22}"/>
              </a:ext>
            </a:extLst>
          </p:cNvPr>
          <p:cNvSpPr txBox="1"/>
          <p:nvPr/>
        </p:nvSpPr>
        <p:spPr>
          <a:xfrm>
            <a:off x="9236597" y="1490218"/>
            <a:ext cx="2867466" cy="3170099"/>
          </a:xfrm>
          <a:prstGeom prst="rect">
            <a:avLst/>
          </a:prstGeom>
          <a:noFill/>
          <a:ln w="57150">
            <a:solidFill>
              <a:srgbClr val="060621"/>
            </a:solidFill>
          </a:ln>
        </p:spPr>
        <p:txBody>
          <a:bodyPr wrap="square" rtlCol="0">
            <a:spAutoFit/>
          </a:bodyPr>
          <a:lstStyle/>
          <a:p>
            <a:pPr marL="285750" indent="-285750">
              <a:buFont typeface="Arial" panose="020B0604020202020204" pitchFamily="34" charset="0"/>
              <a:buChar char="•"/>
            </a:pPr>
            <a:r>
              <a:rPr lang="en-US" sz="2000" dirty="0"/>
              <a:t>Makes the user choose between the 2 available trained DL models, then based on their input and assigns the selected model to a variable named “</a:t>
            </a:r>
            <a:r>
              <a:rPr lang="en-US" sz="2000" dirty="0" err="1"/>
              <a:t>selected_model</a:t>
            </a:r>
            <a:r>
              <a:rPr lang="en-US" sz="2000" dirty="0"/>
              <a:t>”.</a:t>
            </a:r>
          </a:p>
        </p:txBody>
      </p:sp>
      <p:pic>
        <p:nvPicPr>
          <p:cNvPr id="4" name="Picture 3">
            <a:extLst>
              <a:ext uri="{FF2B5EF4-FFF2-40B4-BE49-F238E27FC236}">
                <a16:creationId xmlns:a16="http://schemas.microsoft.com/office/drawing/2014/main" id="{50C1D843-50F0-26D5-9D5E-20F20E08C454}"/>
              </a:ext>
            </a:extLst>
          </p:cNvPr>
          <p:cNvPicPr>
            <a:picLocks noChangeAspect="1"/>
          </p:cNvPicPr>
          <p:nvPr/>
        </p:nvPicPr>
        <p:blipFill>
          <a:blip r:embed="rId2"/>
          <a:stretch>
            <a:fillRect/>
          </a:stretch>
        </p:blipFill>
        <p:spPr>
          <a:xfrm>
            <a:off x="111088" y="804668"/>
            <a:ext cx="9183382" cy="4363059"/>
          </a:xfrm>
          <a:prstGeom prst="rect">
            <a:avLst/>
          </a:prstGeom>
        </p:spPr>
      </p:pic>
    </p:spTree>
    <p:extLst>
      <p:ext uri="{BB962C8B-B14F-4D97-AF65-F5344CB8AC3E}">
        <p14:creationId xmlns:p14="http://schemas.microsoft.com/office/powerpoint/2010/main" val="4108943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F8F34A5-868F-7382-86EF-334C2774F343}"/>
              </a:ext>
            </a:extLst>
          </p:cNvPr>
          <p:cNvSpPr txBox="1"/>
          <p:nvPr/>
        </p:nvSpPr>
        <p:spPr>
          <a:xfrm>
            <a:off x="9990330" y="4733883"/>
            <a:ext cx="1907030" cy="1015663"/>
          </a:xfrm>
          <a:prstGeom prst="rect">
            <a:avLst/>
          </a:prstGeom>
          <a:noFill/>
          <a:ln w="57150">
            <a:solidFill>
              <a:srgbClr val="060621"/>
            </a:solidFill>
          </a:ln>
        </p:spPr>
        <p:txBody>
          <a:bodyPr wrap="square" rtlCol="0">
            <a:spAutoFit/>
          </a:bodyPr>
          <a:lstStyle/>
          <a:p>
            <a:pPr marL="285750" indent="-285750">
              <a:buFont typeface="Arial" panose="020B0604020202020204" pitchFamily="34" charset="0"/>
              <a:buChar char="•"/>
            </a:pPr>
            <a:r>
              <a:rPr lang="en-US" sz="1200" dirty="0"/>
              <a:t>To release resources and close the window with video capture and display</a:t>
            </a:r>
          </a:p>
        </p:txBody>
      </p:sp>
      <p:sp>
        <p:nvSpPr>
          <p:cNvPr id="2" name="TextBox 1">
            <a:extLst>
              <a:ext uri="{FF2B5EF4-FFF2-40B4-BE49-F238E27FC236}">
                <a16:creationId xmlns:a16="http://schemas.microsoft.com/office/drawing/2014/main" id="{1735B1E8-014D-9F21-4554-00B313133C11}"/>
              </a:ext>
            </a:extLst>
          </p:cNvPr>
          <p:cNvSpPr txBox="1"/>
          <p:nvPr/>
        </p:nvSpPr>
        <p:spPr>
          <a:xfrm>
            <a:off x="-1" y="0"/>
            <a:ext cx="12192001" cy="692497"/>
          </a:xfrm>
          <a:prstGeom prst="rect">
            <a:avLst/>
          </a:prstGeom>
          <a:noFill/>
        </p:spPr>
        <p:txBody>
          <a:bodyPr wrap="square" rtlCol="0">
            <a:spAutoFit/>
          </a:bodyPr>
          <a:lstStyle/>
          <a:p>
            <a:r>
              <a:rPr lang="en-US" sz="3900" u="sng" dirty="0"/>
              <a:t>UI visualization pt.2</a:t>
            </a:r>
          </a:p>
        </p:txBody>
      </p:sp>
      <p:sp>
        <p:nvSpPr>
          <p:cNvPr id="15" name="TextBox 14">
            <a:extLst>
              <a:ext uri="{FF2B5EF4-FFF2-40B4-BE49-F238E27FC236}">
                <a16:creationId xmlns:a16="http://schemas.microsoft.com/office/drawing/2014/main" id="{38EB3D9D-DECE-2A99-A733-76ECB011EF22}"/>
              </a:ext>
            </a:extLst>
          </p:cNvPr>
          <p:cNvSpPr txBox="1"/>
          <p:nvPr/>
        </p:nvSpPr>
        <p:spPr>
          <a:xfrm>
            <a:off x="5320998" y="1371213"/>
            <a:ext cx="5211308" cy="2862322"/>
          </a:xfrm>
          <a:prstGeom prst="rect">
            <a:avLst/>
          </a:prstGeom>
          <a:noFill/>
          <a:ln w="57150">
            <a:solidFill>
              <a:srgbClr val="060621"/>
            </a:solidFill>
          </a:ln>
        </p:spPr>
        <p:txBody>
          <a:bodyPr wrap="square" rtlCol="0">
            <a:spAutoFit/>
          </a:bodyPr>
          <a:lstStyle/>
          <a:p>
            <a:pPr marL="285750" indent="-285750">
              <a:buFont typeface="Arial" panose="020B0604020202020204" pitchFamily="34" charset="0"/>
              <a:buChar char="•"/>
            </a:pPr>
            <a:r>
              <a:rPr lang="en-US" sz="2000" dirty="0"/>
              <a:t>This part implements the real-time face detection and emotion recognition system using OpenCV for webcam access and image capture while also utilizing the selected model for real time classification.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 also preprocesses each frame of the video, hence the infinite while loop</a:t>
            </a:r>
          </a:p>
        </p:txBody>
      </p:sp>
      <p:pic>
        <p:nvPicPr>
          <p:cNvPr id="5" name="Picture 4">
            <a:extLst>
              <a:ext uri="{FF2B5EF4-FFF2-40B4-BE49-F238E27FC236}">
                <a16:creationId xmlns:a16="http://schemas.microsoft.com/office/drawing/2014/main" id="{057ED941-8737-7262-2F4E-8CB92073C245}"/>
              </a:ext>
            </a:extLst>
          </p:cNvPr>
          <p:cNvPicPr>
            <a:picLocks noChangeAspect="1"/>
          </p:cNvPicPr>
          <p:nvPr/>
        </p:nvPicPr>
        <p:blipFill>
          <a:blip r:embed="rId2"/>
          <a:stretch>
            <a:fillRect/>
          </a:stretch>
        </p:blipFill>
        <p:spPr>
          <a:xfrm>
            <a:off x="140402" y="692496"/>
            <a:ext cx="5211308" cy="3389082"/>
          </a:xfrm>
          <a:prstGeom prst="rect">
            <a:avLst/>
          </a:prstGeom>
        </p:spPr>
      </p:pic>
      <p:pic>
        <p:nvPicPr>
          <p:cNvPr id="7" name="Picture 6">
            <a:extLst>
              <a:ext uri="{FF2B5EF4-FFF2-40B4-BE49-F238E27FC236}">
                <a16:creationId xmlns:a16="http://schemas.microsoft.com/office/drawing/2014/main" id="{71CCC0D2-DDEE-6C37-C24A-0028C00184BA}"/>
              </a:ext>
            </a:extLst>
          </p:cNvPr>
          <p:cNvPicPr>
            <a:picLocks noChangeAspect="1"/>
          </p:cNvPicPr>
          <p:nvPr/>
        </p:nvPicPr>
        <p:blipFill>
          <a:blip r:embed="rId3"/>
          <a:stretch>
            <a:fillRect/>
          </a:stretch>
        </p:blipFill>
        <p:spPr>
          <a:xfrm>
            <a:off x="140401" y="4081578"/>
            <a:ext cx="5211308" cy="2746311"/>
          </a:xfrm>
          <a:prstGeom prst="rect">
            <a:avLst/>
          </a:prstGeom>
        </p:spPr>
      </p:pic>
      <p:pic>
        <p:nvPicPr>
          <p:cNvPr id="9" name="Picture 8">
            <a:extLst>
              <a:ext uri="{FF2B5EF4-FFF2-40B4-BE49-F238E27FC236}">
                <a16:creationId xmlns:a16="http://schemas.microsoft.com/office/drawing/2014/main" id="{7DB2E537-8E41-B225-03D1-95FB3CE20085}"/>
              </a:ext>
            </a:extLst>
          </p:cNvPr>
          <p:cNvPicPr>
            <a:picLocks noChangeAspect="1"/>
          </p:cNvPicPr>
          <p:nvPr/>
        </p:nvPicPr>
        <p:blipFill>
          <a:blip r:embed="rId4"/>
          <a:stretch>
            <a:fillRect/>
          </a:stretch>
        </p:blipFill>
        <p:spPr>
          <a:xfrm>
            <a:off x="5475666" y="4704080"/>
            <a:ext cx="4549157" cy="1075094"/>
          </a:xfrm>
          <a:prstGeom prst="rect">
            <a:avLst/>
          </a:prstGeom>
        </p:spPr>
      </p:pic>
    </p:spTree>
    <p:extLst>
      <p:ext uri="{BB962C8B-B14F-4D97-AF65-F5344CB8AC3E}">
        <p14:creationId xmlns:p14="http://schemas.microsoft.com/office/powerpoint/2010/main" val="817283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DB323-817E-4F6F-ABB3-1F2487DE6322}"/>
              </a:ext>
            </a:extLst>
          </p:cNvPr>
          <p:cNvSpPr txBox="1"/>
          <p:nvPr/>
        </p:nvSpPr>
        <p:spPr>
          <a:xfrm>
            <a:off x="1775447" y="2028616"/>
            <a:ext cx="8641105" cy="2800767"/>
          </a:xfrm>
          <a:prstGeom prst="rect">
            <a:avLst/>
          </a:prstGeom>
          <a:noFill/>
        </p:spPr>
        <p:txBody>
          <a:bodyPr wrap="square" rtlCol="0">
            <a:spAutoFit/>
          </a:bodyPr>
          <a:lstStyle/>
          <a:p>
            <a:pPr algn="ctr"/>
            <a:r>
              <a:rPr lang="en-US" sz="8800" u="sng" dirty="0"/>
              <a:t>THANKS FOR YOUR ATTETION</a:t>
            </a:r>
          </a:p>
        </p:txBody>
      </p:sp>
    </p:spTree>
    <p:extLst>
      <p:ext uri="{BB962C8B-B14F-4D97-AF65-F5344CB8AC3E}">
        <p14:creationId xmlns:p14="http://schemas.microsoft.com/office/powerpoint/2010/main" val="1912502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Dataset download pt.1</a:t>
            </a:r>
          </a:p>
        </p:txBody>
      </p:sp>
      <p:pic>
        <p:nvPicPr>
          <p:cNvPr id="4" name="Picture 3">
            <a:extLst>
              <a:ext uri="{FF2B5EF4-FFF2-40B4-BE49-F238E27FC236}">
                <a16:creationId xmlns:a16="http://schemas.microsoft.com/office/drawing/2014/main" id="{7C75B83F-5678-0000-DF4A-4BAAE77B4414}"/>
              </a:ext>
            </a:extLst>
          </p:cNvPr>
          <p:cNvPicPr>
            <a:picLocks noChangeAspect="1"/>
          </p:cNvPicPr>
          <p:nvPr/>
        </p:nvPicPr>
        <p:blipFill>
          <a:blip r:embed="rId2"/>
          <a:stretch>
            <a:fillRect/>
          </a:stretch>
        </p:blipFill>
        <p:spPr>
          <a:xfrm>
            <a:off x="94197" y="792328"/>
            <a:ext cx="10389647" cy="2189599"/>
          </a:xfrm>
          <a:prstGeom prst="rect">
            <a:avLst/>
          </a:prstGeom>
        </p:spPr>
      </p:pic>
      <p:sp>
        <p:nvSpPr>
          <p:cNvPr id="8" name="TextBox 7">
            <a:extLst>
              <a:ext uri="{FF2B5EF4-FFF2-40B4-BE49-F238E27FC236}">
                <a16:creationId xmlns:a16="http://schemas.microsoft.com/office/drawing/2014/main" id="{9175ED15-E00A-3F2A-8F93-8B7B52F21847}"/>
              </a:ext>
            </a:extLst>
          </p:cNvPr>
          <p:cNvSpPr txBox="1"/>
          <p:nvPr/>
        </p:nvSpPr>
        <p:spPr>
          <a:xfrm>
            <a:off x="94195" y="2960129"/>
            <a:ext cx="8062117" cy="2862322"/>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en-US" dirty="0"/>
              <a:t>Kaggle.com allows its user to directly download datasets by providing a .</a:t>
            </a:r>
            <a:r>
              <a:rPr lang="en-US" dirty="0" err="1"/>
              <a:t>json</a:t>
            </a:r>
            <a:r>
              <a:rPr lang="en-US" dirty="0"/>
              <a:t> file with their username and an API key (its credentials)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it was decided to upload said file to a private google drive to be accessed by the .</a:t>
            </a:r>
            <a:r>
              <a:rPr lang="en-US" dirty="0" err="1"/>
              <a:t>ipynb</a:t>
            </a:r>
            <a:r>
              <a:rPr lang="en-US" dirty="0"/>
              <a:t> code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Hence, it is necessary to use google </a:t>
            </a:r>
            <a:r>
              <a:rPr lang="en-US" dirty="0" err="1"/>
              <a:t>colab</a:t>
            </a:r>
            <a:r>
              <a:rPr lang="en-US" dirty="0"/>
              <a:t> libraries to import files and access google drive accounts to connect this file to the google drive and retrieve the necessary .</a:t>
            </a:r>
            <a:r>
              <a:rPr lang="en-US" dirty="0" err="1"/>
              <a:t>json</a:t>
            </a:r>
            <a:r>
              <a:rPr lang="en-US" dirty="0"/>
              <a:t> file to download the dataset   </a:t>
            </a:r>
          </a:p>
        </p:txBody>
      </p:sp>
      <p:pic>
        <p:nvPicPr>
          <p:cNvPr id="10" name="Picture 9">
            <a:extLst>
              <a:ext uri="{FF2B5EF4-FFF2-40B4-BE49-F238E27FC236}">
                <a16:creationId xmlns:a16="http://schemas.microsoft.com/office/drawing/2014/main" id="{B9151F74-3A9B-C43D-E4FC-008FA9F0A081}"/>
              </a:ext>
            </a:extLst>
          </p:cNvPr>
          <p:cNvPicPr>
            <a:picLocks noChangeAspect="1"/>
          </p:cNvPicPr>
          <p:nvPr/>
        </p:nvPicPr>
        <p:blipFill>
          <a:blip r:embed="rId3"/>
          <a:stretch>
            <a:fillRect/>
          </a:stretch>
        </p:blipFill>
        <p:spPr>
          <a:xfrm>
            <a:off x="8913350" y="4982056"/>
            <a:ext cx="3140987" cy="1756251"/>
          </a:xfrm>
          <a:prstGeom prst="rect">
            <a:avLst/>
          </a:prstGeom>
        </p:spPr>
      </p:pic>
      <p:pic>
        <p:nvPicPr>
          <p:cNvPr id="11" name="Picture 10">
            <a:extLst>
              <a:ext uri="{FF2B5EF4-FFF2-40B4-BE49-F238E27FC236}">
                <a16:creationId xmlns:a16="http://schemas.microsoft.com/office/drawing/2014/main" id="{C7A50F40-0B07-FDB0-24E5-269DEB1EC62D}"/>
              </a:ext>
            </a:extLst>
          </p:cNvPr>
          <p:cNvPicPr>
            <a:picLocks noChangeAspect="1"/>
          </p:cNvPicPr>
          <p:nvPr/>
        </p:nvPicPr>
        <p:blipFill rotWithShape="1">
          <a:blip r:embed="rId3"/>
          <a:srcRect b="39052"/>
          <a:stretch/>
        </p:blipFill>
        <p:spPr>
          <a:xfrm>
            <a:off x="8815662" y="3081758"/>
            <a:ext cx="3252138" cy="1108277"/>
          </a:xfrm>
          <a:prstGeom prst="rect">
            <a:avLst/>
          </a:prstGeom>
        </p:spPr>
      </p:pic>
      <p:pic>
        <p:nvPicPr>
          <p:cNvPr id="12" name="Picture 11">
            <a:extLst>
              <a:ext uri="{FF2B5EF4-FFF2-40B4-BE49-F238E27FC236}">
                <a16:creationId xmlns:a16="http://schemas.microsoft.com/office/drawing/2014/main" id="{EDCE4BDD-D3A4-6A38-5FBF-5C0F27E85FF1}"/>
              </a:ext>
            </a:extLst>
          </p:cNvPr>
          <p:cNvPicPr>
            <a:picLocks noChangeAspect="1"/>
          </p:cNvPicPr>
          <p:nvPr/>
        </p:nvPicPr>
        <p:blipFill rotWithShape="1">
          <a:blip r:embed="rId3"/>
          <a:srcRect t="82602"/>
          <a:stretch/>
        </p:blipFill>
        <p:spPr>
          <a:xfrm>
            <a:off x="8815661" y="4190035"/>
            <a:ext cx="3252137" cy="309910"/>
          </a:xfrm>
          <a:prstGeom prst="rect">
            <a:avLst/>
          </a:prstGeom>
        </p:spPr>
      </p:pic>
      <p:cxnSp>
        <p:nvCxnSpPr>
          <p:cNvPr id="14" name="Connector: Elbow 13">
            <a:extLst>
              <a:ext uri="{FF2B5EF4-FFF2-40B4-BE49-F238E27FC236}">
                <a16:creationId xmlns:a16="http://schemas.microsoft.com/office/drawing/2014/main" id="{A4634D8E-0344-6460-5041-6C415AAC0EB4}"/>
              </a:ext>
            </a:extLst>
          </p:cNvPr>
          <p:cNvCxnSpPr>
            <a:stCxn id="12" idx="2"/>
            <a:endCxn id="10" idx="0"/>
          </p:cNvCxnSpPr>
          <p:nvPr/>
        </p:nvCxnSpPr>
        <p:spPr>
          <a:xfrm rot="16200000" flipH="1">
            <a:off x="10221732" y="4719943"/>
            <a:ext cx="482111" cy="42114"/>
          </a:xfrm>
          <a:prstGeom prst="bentConnector3">
            <a:avLst/>
          </a:prstGeom>
          <a:ln w="38100">
            <a:solidFill>
              <a:srgbClr val="BE85C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495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Dataset download pt.2</a:t>
            </a:r>
          </a:p>
        </p:txBody>
      </p:sp>
      <p:sp>
        <p:nvSpPr>
          <p:cNvPr id="8" name="TextBox 7">
            <a:extLst>
              <a:ext uri="{FF2B5EF4-FFF2-40B4-BE49-F238E27FC236}">
                <a16:creationId xmlns:a16="http://schemas.microsoft.com/office/drawing/2014/main" id="{9175ED15-E00A-3F2A-8F93-8B7B52F21847}"/>
              </a:ext>
            </a:extLst>
          </p:cNvPr>
          <p:cNvSpPr txBox="1"/>
          <p:nvPr/>
        </p:nvSpPr>
        <p:spPr>
          <a:xfrm>
            <a:off x="93392" y="3219186"/>
            <a:ext cx="6888480" cy="3416320"/>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en-US" dirty="0"/>
              <a:t>With access to the drive with the .</a:t>
            </a:r>
            <a:r>
              <a:rPr lang="en-US" dirty="0" err="1"/>
              <a:t>json</a:t>
            </a:r>
            <a:r>
              <a:rPr lang="en-US" dirty="0"/>
              <a:t> file, we create a temporal folder in which we will copy and paste the </a:t>
            </a:r>
            <a:r>
              <a:rPr lang="en-US" dirty="0" err="1"/>
              <a:t>kaggle.json</a:t>
            </a:r>
            <a:r>
              <a:rPr lang="en-US" dirty="0"/>
              <a:t> file (with its google drive file path) and change file mode so it can be read and be written 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with the necessary keys and credentials, we can use the command from Kaggle to download the dataset as a .zip file by providing </a:t>
            </a:r>
            <a:r>
              <a:rPr lang="en-US" dirty="0" err="1"/>
              <a:t>userthatuploadedit</a:t>
            </a:r>
            <a:r>
              <a:rPr lang="en-US" dirty="0"/>
              <a:t>/</a:t>
            </a:r>
            <a:r>
              <a:rPr lang="en-US" dirty="0" err="1"/>
              <a:t>nameofthedataset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Lastly, since it is a .zip file, it must be unzipped to finally be ready to start</a:t>
            </a:r>
          </a:p>
        </p:txBody>
      </p:sp>
      <p:pic>
        <p:nvPicPr>
          <p:cNvPr id="5" name="Picture 4">
            <a:extLst>
              <a:ext uri="{FF2B5EF4-FFF2-40B4-BE49-F238E27FC236}">
                <a16:creationId xmlns:a16="http://schemas.microsoft.com/office/drawing/2014/main" id="{A06AA9C5-5BAF-8A00-D49D-F1FDA3737EF0}"/>
              </a:ext>
            </a:extLst>
          </p:cNvPr>
          <p:cNvPicPr>
            <a:picLocks noChangeAspect="1"/>
          </p:cNvPicPr>
          <p:nvPr/>
        </p:nvPicPr>
        <p:blipFill>
          <a:blip r:embed="rId2"/>
          <a:stretch>
            <a:fillRect/>
          </a:stretch>
        </p:blipFill>
        <p:spPr>
          <a:xfrm>
            <a:off x="73718" y="722977"/>
            <a:ext cx="9451159" cy="2504515"/>
          </a:xfrm>
          <a:prstGeom prst="rect">
            <a:avLst/>
          </a:prstGeom>
        </p:spPr>
      </p:pic>
      <p:pic>
        <p:nvPicPr>
          <p:cNvPr id="6" name="Picture 5">
            <a:extLst>
              <a:ext uri="{FF2B5EF4-FFF2-40B4-BE49-F238E27FC236}">
                <a16:creationId xmlns:a16="http://schemas.microsoft.com/office/drawing/2014/main" id="{E80C6888-490A-7892-D7E0-5C4EC8503071}"/>
              </a:ext>
            </a:extLst>
          </p:cNvPr>
          <p:cNvPicPr>
            <a:picLocks noChangeAspect="1"/>
          </p:cNvPicPr>
          <p:nvPr/>
        </p:nvPicPr>
        <p:blipFill>
          <a:blip r:embed="rId3"/>
          <a:stretch>
            <a:fillRect/>
          </a:stretch>
        </p:blipFill>
        <p:spPr>
          <a:xfrm>
            <a:off x="7249831" y="3257972"/>
            <a:ext cx="2542352" cy="1421530"/>
          </a:xfrm>
          <a:prstGeom prst="rect">
            <a:avLst/>
          </a:prstGeom>
        </p:spPr>
      </p:pic>
      <p:pic>
        <p:nvPicPr>
          <p:cNvPr id="9" name="Picture 8">
            <a:extLst>
              <a:ext uri="{FF2B5EF4-FFF2-40B4-BE49-F238E27FC236}">
                <a16:creationId xmlns:a16="http://schemas.microsoft.com/office/drawing/2014/main" id="{591D0ECA-9C24-A1C0-3FB8-BAD085593B08}"/>
              </a:ext>
            </a:extLst>
          </p:cNvPr>
          <p:cNvPicPr>
            <a:picLocks noChangeAspect="1"/>
          </p:cNvPicPr>
          <p:nvPr/>
        </p:nvPicPr>
        <p:blipFill>
          <a:blip r:embed="rId4"/>
          <a:stretch>
            <a:fillRect/>
          </a:stretch>
        </p:blipFill>
        <p:spPr>
          <a:xfrm>
            <a:off x="9617475" y="4768723"/>
            <a:ext cx="2188701" cy="1995718"/>
          </a:xfrm>
          <a:prstGeom prst="rect">
            <a:avLst/>
          </a:prstGeom>
        </p:spPr>
      </p:pic>
      <p:cxnSp>
        <p:nvCxnSpPr>
          <p:cNvPr id="10" name="Connector: Elbow 9">
            <a:extLst>
              <a:ext uri="{FF2B5EF4-FFF2-40B4-BE49-F238E27FC236}">
                <a16:creationId xmlns:a16="http://schemas.microsoft.com/office/drawing/2014/main" id="{4C0A18BF-6712-BD3E-B73C-C45DBBC49710}"/>
              </a:ext>
            </a:extLst>
          </p:cNvPr>
          <p:cNvCxnSpPr>
            <a:cxnSpLocks/>
            <a:stCxn id="6" idx="2"/>
            <a:endCxn id="9" idx="1"/>
          </p:cNvCxnSpPr>
          <p:nvPr/>
        </p:nvCxnSpPr>
        <p:spPr>
          <a:xfrm rot="16200000" flipH="1">
            <a:off x="8525701" y="4674808"/>
            <a:ext cx="1087080" cy="1096468"/>
          </a:xfrm>
          <a:prstGeom prst="bentConnector2">
            <a:avLst/>
          </a:prstGeom>
          <a:ln w="38100">
            <a:solidFill>
              <a:srgbClr val="BE85C5"/>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2C87DC-F7BC-3048-95AA-9215D797DB21}"/>
              </a:ext>
            </a:extLst>
          </p:cNvPr>
          <p:cNvSpPr txBox="1"/>
          <p:nvPr/>
        </p:nvSpPr>
        <p:spPr>
          <a:xfrm>
            <a:off x="7910851" y="2140634"/>
            <a:ext cx="1518658" cy="646331"/>
          </a:xfrm>
          <a:prstGeom prst="rect">
            <a:avLst/>
          </a:prstGeom>
          <a:noFill/>
        </p:spPr>
        <p:txBody>
          <a:bodyPr wrap="square" rtlCol="0">
            <a:spAutoFit/>
          </a:bodyPr>
          <a:lstStyle/>
          <a:p>
            <a:pPr algn="ctr"/>
            <a:r>
              <a:rPr lang="en-US" dirty="0"/>
              <a:t>Shell commands</a:t>
            </a:r>
          </a:p>
        </p:txBody>
      </p:sp>
    </p:spTree>
    <p:extLst>
      <p:ext uri="{BB962C8B-B14F-4D97-AF65-F5344CB8AC3E}">
        <p14:creationId xmlns:p14="http://schemas.microsoft.com/office/powerpoint/2010/main" val="1153523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B1E8-014D-9F21-4554-00B313133C11}"/>
              </a:ext>
            </a:extLst>
          </p:cNvPr>
          <p:cNvSpPr txBox="1"/>
          <p:nvPr/>
        </p:nvSpPr>
        <p:spPr>
          <a:xfrm>
            <a:off x="-1" y="0"/>
            <a:ext cx="10820401" cy="692497"/>
          </a:xfrm>
          <a:prstGeom prst="rect">
            <a:avLst/>
          </a:prstGeom>
          <a:noFill/>
        </p:spPr>
        <p:txBody>
          <a:bodyPr wrap="square" rtlCol="0">
            <a:spAutoFit/>
          </a:bodyPr>
          <a:lstStyle/>
          <a:p>
            <a:r>
              <a:rPr lang="en-US" sz="3900" u="sng" dirty="0"/>
              <a:t>Import critical libraries pt.1</a:t>
            </a:r>
          </a:p>
        </p:txBody>
      </p:sp>
      <p:pic>
        <p:nvPicPr>
          <p:cNvPr id="4" name="Picture 3">
            <a:extLst>
              <a:ext uri="{FF2B5EF4-FFF2-40B4-BE49-F238E27FC236}">
                <a16:creationId xmlns:a16="http://schemas.microsoft.com/office/drawing/2014/main" id="{CB7BF4D0-1ED1-B7D8-0EBC-581ABF39D4C8}"/>
              </a:ext>
            </a:extLst>
          </p:cNvPr>
          <p:cNvPicPr>
            <a:picLocks noChangeAspect="1"/>
          </p:cNvPicPr>
          <p:nvPr/>
        </p:nvPicPr>
        <p:blipFill>
          <a:blip r:embed="rId2"/>
          <a:stretch>
            <a:fillRect/>
          </a:stretch>
        </p:blipFill>
        <p:spPr>
          <a:xfrm>
            <a:off x="94494" y="841227"/>
            <a:ext cx="5090963" cy="5169086"/>
          </a:xfrm>
          <a:prstGeom prst="rect">
            <a:avLst/>
          </a:prstGeom>
        </p:spPr>
      </p:pic>
      <p:sp>
        <p:nvSpPr>
          <p:cNvPr id="7" name="TextBox 6">
            <a:extLst>
              <a:ext uri="{FF2B5EF4-FFF2-40B4-BE49-F238E27FC236}">
                <a16:creationId xmlns:a16="http://schemas.microsoft.com/office/drawing/2014/main" id="{BE8F5891-9C1B-C85A-F6BE-CA5FB80C4941}"/>
              </a:ext>
            </a:extLst>
          </p:cNvPr>
          <p:cNvSpPr txBox="1"/>
          <p:nvPr/>
        </p:nvSpPr>
        <p:spPr>
          <a:xfrm>
            <a:off x="5139157" y="1016968"/>
            <a:ext cx="6888480" cy="4939814"/>
          </a:xfrm>
          <a:prstGeom prst="rect">
            <a:avLst/>
          </a:prstGeom>
          <a:noFill/>
          <a:ln w="57150">
            <a:solidFill>
              <a:srgbClr val="1E1E1E"/>
            </a:solidFill>
          </a:ln>
        </p:spPr>
        <p:txBody>
          <a:bodyPr wrap="square" rtlCol="0">
            <a:spAutoFit/>
          </a:bodyPr>
          <a:lstStyle/>
          <a:p>
            <a:pPr marL="285750" indent="-285750">
              <a:buFont typeface="Arial" panose="020B0604020202020204" pitchFamily="34" charset="0"/>
              <a:buChar char="•"/>
            </a:pPr>
            <a:r>
              <a:rPr lang="en-US" sz="2100" dirty="0"/>
              <a:t>Pandas: For dataset manipulation and analysis</a:t>
            </a:r>
          </a:p>
          <a:p>
            <a:pPr marL="285750" indent="-285750">
              <a:buFont typeface="Arial" panose="020B0604020202020204" pitchFamily="34" charset="0"/>
              <a:buChar char="•"/>
            </a:pPr>
            <a:r>
              <a:rPr lang="en-US" sz="2100" dirty="0" err="1"/>
              <a:t>Numpy</a:t>
            </a:r>
            <a:r>
              <a:rPr lang="en-US" sz="2100" dirty="0"/>
              <a:t>: For scientific computation in Python</a:t>
            </a:r>
          </a:p>
          <a:p>
            <a:pPr marL="285750" indent="-285750">
              <a:buFont typeface="Arial" panose="020B0604020202020204" pitchFamily="34" charset="0"/>
              <a:buChar char="•"/>
            </a:pPr>
            <a:endParaRPr lang="en-US" sz="2100" dirty="0"/>
          </a:p>
          <a:p>
            <a:pPr marL="285750" indent="-285750">
              <a:buFont typeface="Arial" panose="020B0604020202020204" pitchFamily="34" charset="0"/>
              <a:buChar char="•"/>
            </a:pPr>
            <a:r>
              <a:rPr lang="en-US" sz="2100" dirty="0" err="1"/>
              <a:t>Matplotlib.pyplot</a:t>
            </a:r>
            <a:r>
              <a:rPr lang="en-US" sz="2100" dirty="0"/>
              <a:t>: To make this notebook work like MATLAB</a:t>
            </a:r>
          </a:p>
          <a:p>
            <a:pPr marL="285750" indent="-285750">
              <a:buFont typeface="Arial" panose="020B0604020202020204" pitchFamily="34" charset="0"/>
              <a:buChar char="•"/>
            </a:pPr>
            <a:r>
              <a:rPr lang="en-US" sz="2100" dirty="0"/>
              <a:t>%matplotlib inline: to ensure images are rendered within the notebook</a:t>
            </a:r>
          </a:p>
          <a:p>
            <a:pPr marL="285750" indent="-285750">
              <a:buFont typeface="Arial" panose="020B0604020202020204" pitchFamily="34" charset="0"/>
              <a:buChar char="•"/>
            </a:pPr>
            <a:endParaRPr lang="en-US" sz="2100" dirty="0"/>
          </a:p>
          <a:p>
            <a:pPr marL="285750" indent="-285750">
              <a:buFont typeface="Arial" panose="020B0604020202020204" pitchFamily="34" charset="0"/>
              <a:buChar char="•"/>
            </a:pPr>
            <a:r>
              <a:rPr lang="en-US" sz="2100" dirty="0"/>
              <a:t>PIL: For visualizing dataset images before Pre-processing</a:t>
            </a:r>
          </a:p>
          <a:p>
            <a:pPr marL="285750" indent="-285750">
              <a:buFont typeface="Arial" panose="020B0604020202020204" pitchFamily="34" charset="0"/>
              <a:buChar char="•"/>
            </a:pPr>
            <a:endParaRPr lang="en-US" sz="2100" dirty="0"/>
          </a:p>
          <a:p>
            <a:pPr marL="285750" indent="-285750">
              <a:buFont typeface="Arial" panose="020B0604020202020204" pitchFamily="34" charset="0"/>
              <a:buChar char="•"/>
            </a:pPr>
            <a:r>
              <a:rPr lang="en-US" sz="2100" dirty="0"/>
              <a:t>Seaborn: For data visualization enhancement like heatmaps</a:t>
            </a:r>
          </a:p>
          <a:p>
            <a:pPr marL="285750" indent="-285750">
              <a:buFont typeface="Arial" panose="020B0604020202020204" pitchFamily="34" charset="0"/>
              <a:buChar char="•"/>
            </a:pPr>
            <a:r>
              <a:rPr lang="en-US" sz="2100" dirty="0" err="1"/>
              <a:t>Potply.express</a:t>
            </a:r>
            <a:r>
              <a:rPr lang="en-US" sz="2100" dirty="0"/>
              <a:t>: For high-level interface to create interactive and complex plots</a:t>
            </a:r>
          </a:p>
        </p:txBody>
      </p:sp>
    </p:spTree>
    <p:extLst>
      <p:ext uri="{BB962C8B-B14F-4D97-AF65-F5344CB8AC3E}">
        <p14:creationId xmlns:p14="http://schemas.microsoft.com/office/powerpoint/2010/main" val="363593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0</TotalTime>
  <Words>2173</Words>
  <Application>Microsoft Office PowerPoint</Application>
  <PresentationFormat>Widescreen</PresentationFormat>
  <Paragraphs>399</Paragraphs>
  <Slides>67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Aptos</vt:lpstr>
      <vt:lpstr>Arial</vt:lpstr>
      <vt:lpstr>Calibri</vt:lpstr>
      <vt:lpstr>Century Gothic</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Andres Russo Gimenez</dc:creator>
  <cp:lastModifiedBy>Sebastian Andres Russo Gimenez</cp:lastModifiedBy>
  <cp:revision>113</cp:revision>
  <dcterms:created xsi:type="dcterms:W3CDTF">2024-05-09T18:57:11Z</dcterms:created>
  <dcterms:modified xsi:type="dcterms:W3CDTF">2024-07-28T20:47:29Z</dcterms:modified>
</cp:coreProperties>
</file>